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y="6858000" cx="9144000"/>
  <p:notesSz cx="7315200" cy="9601200"/>
  <p:embeddedFontLst>
    <p:embeddedFont>
      <p:font typeface="Tahoma"/>
      <p:regular r:id="rId64"/>
      <p:bold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66" roundtripDataSignature="AMtx7mh4Ze2ISl9bK3WZpgbi3I74ezPn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Tahoma-regular.fntdata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customschemas.google.com/relationships/presentationmetadata" Target="metadata"/><Relationship Id="rId21" Type="http://schemas.openxmlformats.org/officeDocument/2006/relationships/slide" Target="slides/slide16.xml"/><Relationship Id="rId65" Type="http://schemas.openxmlformats.org/officeDocument/2006/relationships/font" Target="fonts/Tahoma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2674e93a0_0_4:notes"/>
          <p:cNvSpPr/>
          <p:nvPr>
            <p:ph idx="2" type="sldImg"/>
          </p:nvPr>
        </p:nvSpPr>
        <p:spPr>
          <a:xfrm>
            <a:off x="1219425" y="720075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2674e93a0_0_4:notes"/>
          <p:cNvSpPr txBox="1"/>
          <p:nvPr>
            <p:ph idx="1" type="body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5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5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5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5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5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5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5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6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6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d2674e93a0_0_8:notes"/>
          <p:cNvSpPr txBox="1"/>
          <p:nvPr>
            <p:ph idx="1" type="body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2d2674e93a0_0_8:notes"/>
          <p:cNvSpPr/>
          <p:nvPr>
            <p:ph idx="2" type="sldImg"/>
          </p:nvPr>
        </p:nvSpPr>
        <p:spPr>
          <a:xfrm>
            <a:off x="1219425" y="720075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4"/>
          <p:cNvSpPr txBox="1"/>
          <p:nvPr>
            <p:ph idx="1" type="body"/>
          </p:nvPr>
        </p:nvSpPr>
        <p:spPr>
          <a:xfrm>
            <a:off x="457200" y="3810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13" name="Google Shape;13;p6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6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3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3"/>
          <p:cNvSpPr txBox="1"/>
          <p:nvPr>
            <p:ph idx="1" type="body"/>
          </p:nvPr>
        </p:nvSpPr>
        <p:spPr>
          <a:xfrm rot="5400000">
            <a:off x="2514600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70" name="Google Shape;70;p7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7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7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/>
        </p:txBody>
      </p:sp>
      <p:sp>
        <p:nvSpPr>
          <p:cNvPr id="77" name="Google Shape;77;p7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7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indent="-344169" lvl="1" marL="9144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2pPr>
            <a:lvl3pPr indent="-327660" lvl="2" marL="13716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4pPr>
            <a:lvl5pPr indent="-311150" lvl="4" marL="22860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5pPr>
            <a:lvl6pPr indent="-311150" lvl="5" marL="27432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6pPr>
            <a:lvl7pPr indent="-311150" lvl="6" marL="32004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7pPr>
            <a:lvl8pPr indent="-311150" lvl="7" marL="3657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8pPr>
            <a:lvl9pPr indent="-311150" lvl="8" marL="41148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9pPr>
          </a:lstStyle>
          <a:p/>
        </p:txBody>
      </p:sp>
      <p:sp>
        <p:nvSpPr>
          <p:cNvPr id="83" name="Google Shape;83;p7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/>
        </p:txBody>
      </p:sp>
      <p:sp>
        <p:nvSpPr>
          <p:cNvPr id="84" name="Google Shape;84;p7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7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7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7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7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3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9pPr>
          </a:lstStyle>
          <a:p/>
        </p:txBody>
      </p:sp>
      <p:sp>
        <p:nvSpPr>
          <p:cNvPr id="94" name="Google Shape;94;p7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indent="-311150" lvl="1" marL="9144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indent="-294639" lvl="5" marL="27432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indent="-294639" lvl="6" marL="32004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indent="-294640" lvl="7" marL="36576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indent="-294640" lvl="8" marL="4114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/>
        </p:txBody>
      </p:sp>
      <p:sp>
        <p:nvSpPr>
          <p:cNvPr id="95" name="Google Shape;95;p7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3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9pPr>
          </a:lstStyle>
          <a:p/>
        </p:txBody>
      </p:sp>
      <p:sp>
        <p:nvSpPr>
          <p:cNvPr id="96" name="Google Shape;96;p7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indent="-311150" lvl="1" marL="9144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indent="-294639" lvl="5" marL="27432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indent="-294639" lvl="6" marL="32004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indent="-294640" lvl="7" marL="36576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indent="-294640" lvl="8" marL="4114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/>
        </p:txBody>
      </p:sp>
      <p:sp>
        <p:nvSpPr>
          <p:cNvPr id="97" name="Google Shape;97;p7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7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7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7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/>
        </p:txBody>
      </p:sp>
      <p:sp>
        <p:nvSpPr>
          <p:cNvPr id="103" name="Google Shape;103;p7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7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7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5"/>
          <p:cNvSpPr txBox="1"/>
          <p:nvPr>
            <p:ph type="ctr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08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19" name="Google Shape;19;p6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6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7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7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30" name="Google Shape;30;p67"/>
          <p:cNvSpPr txBox="1"/>
          <p:nvPr>
            <p:ph idx="2" type="body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31" name="Google Shape;31;p6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8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8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37" name="Google Shape;37;p6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9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9"/>
          <p:cNvSpPr txBox="1"/>
          <p:nvPr>
            <p:ph idx="1" type="body"/>
          </p:nvPr>
        </p:nvSpPr>
        <p:spPr>
          <a:xfrm>
            <a:off x="457200" y="19812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43" name="Google Shape;43;p69"/>
          <p:cNvSpPr txBox="1"/>
          <p:nvPr>
            <p:ph idx="2" type="body"/>
          </p:nvPr>
        </p:nvSpPr>
        <p:spPr>
          <a:xfrm>
            <a:off x="457200" y="41148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44" name="Google Shape;44;p6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0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0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50" name="Google Shape;50;p70"/>
          <p:cNvSpPr/>
          <p:nvPr>
            <p:ph idx="2" type="clipArt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7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1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1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indent="-327660" lvl="1" marL="9144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/>
        </p:txBody>
      </p:sp>
      <p:sp>
        <p:nvSpPr>
          <p:cNvPr id="57" name="Google Shape;57;p71"/>
          <p:cNvSpPr txBox="1"/>
          <p:nvPr>
            <p:ph idx="2" type="body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indent="-327660" lvl="1" marL="9144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/>
        </p:txBody>
      </p:sp>
      <p:sp>
        <p:nvSpPr>
          <p:cNvPr id="58" name="Google Shape;58;p7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2"/>
          <p:cNvSpPr txBox="1"/>
          <p:nvPr>
            <p:ph type="title"/>
          </p:nvPr>
        </p:nvSpPr>
        <p:spPr>
          <a:xfrm rot="5400000">
            <a:off x="4800600" y="2209800"/>
            <a:ext cx="5715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2"/>
          <p:cNvSpPr txBox="1"/>
          <p:nvPr>
            <p:ph idx="1" type="body"/>
          </p:nvPr>
        </p:nvSpPr>
        <p:spPr>
          <a:xfrm rot="5400000">
            <a:off x="609600" y="228600"/>
            <a:ext cx="57150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64" name="Google Shape;64;p7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3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" name="Google Shape;7;p63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416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11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11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11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11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p6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" name="Google Shape;9;p6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" name="Google Shape;10;p6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Relationship Id="rId4" Type="http://schemas.openxmlformats.org/officeDocument/2006/relationships/image" Target="../media/image2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png"/><Relationship Id="rId4" Type="http://schemas.openxmlformats.org/officeDocument/2006/relationships/image" Target="../media/image33.jpg"/><Relationship Id="rId5" Type="http://schemas.openxmlformats.org/officeDocument/2006/relationships/image" Target="../media/image3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0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7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4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9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2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1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3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6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9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/>
        </p:nvSpPr>
        <p:spPr>
          <a:xfrm>
            <a:off x="4035425" y="4255925"/>
            <a:ext cx="47190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Dr. Divya Gupta</a:t>
            </a: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BHMS, MD (Hom.)</a:t>
            </a: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Assistant Professor</a:t>
            </a: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Department of Pathology</a:t>
            </a:r>
            <a:endParaRPr/>
          </a:p>
        </p:txBody>
      </p:sp>
      <p:sp>
        <p:nvSpPr>
          <p:cNvPr id="111" name="Google Shape;111;p1"/>
          <p:cNvSpPr txBox="1"/>
          <p:nvPr/>
        </p:nvSpPr>
        <p:spPr>
          <a:xfrm>
            <a:off x="0" y="1764125"/>
            <a:ext cx="914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Gastrointestinal Disorders</a:t>
            </a:r>
            <a:endParaRPr sz="5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type="title"/>
          </p:nvPr>
        </p:nvSpPr>
        <p:spPr>
          <a:xfrm>
            <a:off x="457200" y="381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Esophagitis</a:t>
            </a:r>
            <a:endParaRPr/>
          </a:p>
        </p:txBody>
      </p:sp>
      <p:sp>
        <p:nvSpPr>
          <p:cNvPr id="171" name="Google Shape;171;p11"/>
          <p:cNvSpPr txBox="1"/>
          <p:nvPr>
            <p:ph idx="1" type="body"/>
          </p:nvPr>
        </p:nvSpPr>
        <p:spPr>
          <a:xfrm>
            <a:off x="228600" y="1447800"/>
            <a:ext cx="3352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Inflammation of mucosa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Lots of causes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Reflux of stomach acid  -&gt;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Infectious agents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Bacteria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Viral (HIV)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Fungal (HIV)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Cytotoxic agents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Autoimmune</a:t>
            </a:r>
            <a:endParaRPr/>
          </a:p>
        </p:txBody>
      </p:sp>
      <p:pic>
        <p:nvPicPr>
          <p:cNvPr descr="esophagitis micro1" id="172" name="Google Shape;172;p11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1752600"/>
            <a:ext cx="5257800" cy="354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/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Barrett’s Change</a:t>
            </a:r>
            <a:endParaRPr/>
          </a:p>
        </p:txBody>
      </p:sp>
      <p:sp>
        <p:nvSpPr>
          <p:cNvPr id="178" name="Google Shape;178;p12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Metaplasia of squamous epithelium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Columnar epi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Repeat injury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Reflux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Indicates serious or prolonged damage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Cancer risk?</a:t>
            </a:r>
            <a:endParaRPr/>
          </a:p>
        </p:txBody>
      </p:sp>
      <p:pic>
        <p:nvPicPr>
          <p:cNvPr descr="barrett's change" id="179" name="Google Shape;179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089150"/>
            <a:ext cx="4038600" cy="389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Barrett’s Change</a:t>
            </a:r>
            <a:endParaRPr/>
          </a:p>
        </p:txBody>
      </p:sp>
      <p:pic>
        <p:nvPicPr>
          <p:cNvPr descr="barrett's micro" id="185" name="Google Shape;185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447800"/>
            <a:ext cx="7627937" cy="5078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/>
          <p:nvPr>
            <p:ph type="title"/>
          </p:nvPr>
        </p:nvSpPr>
        <p:spPr>
          <a:xfrm>
            <a:off x="457200" y="381000"/>
            <a:ext cx="3810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Esophageal Varices</a:t>
            </a:r>
            <a:endParaRPr/>
          </a:p>
        </p:txBody>
      </p:sp>
      <p:sp>
        <p:nvSpPr>
          <p:cNvPr id="191" name="Google Shape;191;p14"/>
          <p:cNvSpPr txBox="1"/>
          <p:nvPr>
            <p:ph idx="1" type="body"/>
          </p:nvPr>
        </p:nvSpPr>
        <p:spPr>
          <a:xfrm>
            <a:off x="152400" y="1981200"/>
            <a:ext cx="4191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Dilation of  esophageal veins, distal 1/3.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Increased venous portal pressure.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Cirrhosis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Life threatening hemorrhage</a:t>
            </a:r>
            <a:endParaRPr/>
          </a:p>
        </p:txBody>
      </p:sp>
      <p:pic>
        <p:nvPicPr>
          <p:cNvPr descr="varices esophageal" id="192" name="Google Shape;19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0075" y="228600"/>
            <a:ext cx="45593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/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Esophageal Varices</a:t>
            </a:r>
            <a:endParaRPr/>
          </a:p>
        </p:txBody>
      </p:sp>
      <p:pic>
        <p:nvPicPr>
          <p:cNvPr descr="esophageal varices" id="198" name="Google Shape;198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785937"/>
            <a:ext cx="8686800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/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Esophageal Varices</a:t>
            </a:r>
            <a:endParaRPr/>
          </a:p>
        </p:txBody>
      </p:sp>
      <p:pic>
        <p:nvPicPr>
          <p:cNvPr descr="esophageal varices xray" id="204" name="Google Shape;204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524000"/>
            <a:ext cx="7677150" cy="507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/>
          <p:nvPr>
            <p:ph type="title"/>
          </p:nvPr>
        </p:nvSpPr>
        <p:spPr>
          <a:xfrm>
            <a:off x="533400" y="304800"/>
            <a:ext cx="4038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Esophageal Cancer</a:t>
            </a:r>
            <a:endParaRPr/>
          </a:p>
        </p:txBody>
      </p:sp>
      <p:sp>
        <p:nvSpPr>
          <p:cNvPr id="210" name="Google Shape;210;p17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Squamous cell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Repeat irritation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Tobacco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Invasive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Barrett’s change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Adenocarcinoma</a:t>
            </a:r>
            <a:endParaRPr/>
          </a:p>
        </p:txBody>
      </p:sp>
      <p:pic>
        <p:nvPicPr>
          <p:cNvPr descr="esophageal cancer gr2" id="211" name="Google Shape;211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6975" y="533400"/>
            <a:ext cx="3868737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/>
          <p:nvPr>
            <p:ph type="title"/>
          </p:nvPr>
        </p:nvSpPr>
        <p:spPr>
          <a:xfrm>
            <a:off x="457200" y="381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Esophageal Cancer</a:t>
            </a:r>
            <a:endParaRPr/>
          </a:p>
        </p:txBody>
      </p:sp>
      <p:pic>
        <p:nvPicPr>
          <p:cNvPr descr="esophageal cancer micro" id="217" name="Google Shape;217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143000"/>
            <a:ext cx="8201025" cy="54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/>
          <p:nvPr>
            <p:ph type="title"/>
          </p:nvPr>
        </p:nvSpPr>
        <p:spPr>
          <a:xfrm>
            <a:off x="110250" y="330775"/>
            <a:ext cx="2800500" cy="58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Disorders of the Stomach</a:t>
            </a:r>
            <a:endParaRPr/>
          </a:p>
        </p:txBody>
      </p:sp>
      <p:pic>
        <p:nvPicPr>
          <p:cNvPr id="223" name="Google Shape;2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9025" y="418113"/>
            <a:ext cx="5691275" cy="60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/>
          <p:nvPr>
            <p:ph type="title"/>
          </p:nvPr>
        </p:nvSpPr>
        <p:spPr>
          <a:xfrm>
            <a:off x="457200" y="381000"/>
            <a:ext cx="7848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Gastritis</a:t>
            </a:r>
            <a:endParaRPr/>
          </a:p>
        </p:txBody>
      </p:sp>
      <p:sp>
        <p:nvSpPr>
          <p:cNvPr id="229" name="Google Shape;229;p21"/>
          <p:cNvSpPr txBox="1"/>
          <p:nvPr>
            <p:ph idx="1" type="body"/>
          </p:nvPr>
        </p:nvSpPr>
        <p:spPr>
          <a:xfrm>
            <a:off x="228600" y="1295400"/>
            <a:ext cx="2895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Acute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Polys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ETOH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H. pylori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Pain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Bleeding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Chronic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Mucosal atrophy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Mucin cell hyper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Lymphocytes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Autoimmune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B-12 deficiency</a:t>
            </a:r>
            <a:endParaRPr/>
          </a:p>
        </p:txBody>
      </p:sp>
      <p:pic>
        <p:nvPicPr>
          <p:cNvPr descr="gastritis schema" id="230" name="Google Shape;230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1143000"/>
            <a:ext cx="5715000" cy="527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d2674e93a0_0_4"/>
          <p:cNvSpPr txBox="1"/>
          <p:nvPr>
            <p:ph idx="1" type="body"/>
          </p:nvPr>
        </p:nvSpPr>
        <p:spPr>
          <a:xfrm>
            <a:off x="154350" y="381000"/>
            <a:ext cx="2756400" cy="616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/>
              <a:t>Disorders of</a:t>
            </a:r>
            <a:endParaRPr sz="3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/>
              <a:t>Oesophagus</a:t>
            </a:r>
            <a:endParaRPr sz="3500"/>
          </a:p>
        </p:txBody>
      </p:sp>
      <p:pic>
        <p:nvPicPr>
          <p:cNvPr id="117" name="Google Shape;117;g2d2674e93a0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3150" y="152400"/>
            <a:ext cx="5625125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"/>
          <p:cNvSpPr txBox="1"/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Chronic Gastritis</a:t>
            </a:r>
            <a:endParaRPr/>
          </a:p>
        </p:txBody>
      </p:sp>
      <p:pic>
        <p:nvPicPr>
          <p:cNvPr descr="gastritis chronic" id="236" name="Google Shape;236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225550"/>
            <a:ext cx="8077200" cy="53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/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Helicobacter pylori</a:t>
            </a:r>
            <a:endParaRPr/>
          </a:p>
        </p:txBody>
      </p:sp>
      <p:sp>
        <p:nvSpPr>
          <p:cNvPr id="242" name="Google Shape;242;p23"/>
          <p:cNvSpPr txBox="1"/>
          <p:nvPr>
            <p:ph idx="1" type="body"/>
          </p:nvPr>
        </p:nvSpPr>
        <p:spPr>
          <a:xfrm>
            <a:off x="304800" y="1752600"/>
            <a:ext cx="4648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Gram negative rod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Lives on the epithelial surface.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Urease destroys mucus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Increases acid secretion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Reduces duodenal bicarb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Intensifies inflammatory response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Immunogenic</a:t>
            </a:r>
            <a:endParaRPr/>
          </a:p>
        </p:txBody>
      </p:sp>
      <p:pic>
        <p:nvPicPr>
          <p:cNvPr descr="helicobactera pylori" id="243" name="Google Shape;24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219200"/>
            <a:ext cx="3508375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 txBox="1"/>
          <p:nvPr>
            <p:ph type="title"/>
          </p:nvPr>
        </p:nvSpPr>
        <p:spPr>
          <a:xfrm>
            <a:off x="457200" y="3810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Peptic Ulcer</a:t>
            </a:r>
            <a:endParaRPr/>
          </a:p>
        </p:txBody>
      </p:sp>
      <p:sp>
        <p:nvSpPr>
          <p:cNvPr id="249" name="Google Shape;249;p24"/>
          <p:cNvSpPr txBox="1"/>
          <p:nvPr>
            <p:ph idx="1" type="body"/>
          </p:nvPr>
        </p:nvSpPr>
        <p:spPr>
          <a:xfrm>
            <a:off x="228600" y="1295400"/>
            <a:ext cx="38862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Action of digestion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Balance between good and evil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H. pylori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NSAIDs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Aspirin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Complications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Bleeding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Perforation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Penetration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Scarring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Zollinger-Ellison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Gastrin secreting tumor</a:t>
            </a:r>
            <a:endParaRPr/>
          </a:p>
        </p:txBody>
      </p:sp>
      <p:pic>
        <p:nvPicPr>
          <p:cNvPr descr="ulcer gastric peptic complication" id="250" name="Google Shape;250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9100" y="304800"/>
            <a:ext cx="4575175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/>
          <p:nvPr>
            <p:ph type="title"/>
          </p:nvPr>
        </p:nvSpPr>
        <p:spPr>
          <a:xfrm>
            <a:off x="457200" y="381000"/>
            <a:ext cx="8229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Good and Evil</a:t>
            </a:r>
            <a:endParaRPr/>
          </a:p>
        </p:txBody>
      </p:sp>
      <p:pic>
        <p:nvPicPr>
          <p:cNvPr descr="gastric ulcer schema" id="256" name="Google Shape;256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89037"/>
            <a:ext cx="8839200" cy="498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 txBox="1"/>
          <p:nvPr>
            <p:ph type="title"/>
          </p:nvPr>
        </p:nvSpPr>
        <p:spPr>
          <a:xfrm>
            <a:off x="457200" y="3810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Stress Ulcers</a:t>
            </a:r>
            <a:endParaRPr/>
          </a:p>
        </p:txBody>
      </p:sp>
      <p:sp>
        <p:nvSpPr>
          <p:cNvPr id="262" name="Google Shape;262;p26"/>
          <p:cNvSpPr txBox="1"/>
          <p:nvPr>
            <p:ph idx="1" type="body"/>
          </p:nvPr>
        </p:nvSpPr>
        <p:spPr>
          <a:xfrm>
            <a:off x="228600" y="1143000"/>
            <a:ext cx="3810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This means </a:t>
            </a:r>
            <a:r>
              <a:rPr b="0" i="0" lang="en-US" sz="240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stress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not surprise (pop quiz)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Trauma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Major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Head injury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Burns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Vascular mediated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Rearranged blood flow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Multiple ‘erosions’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Confined to mucosa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Can bleed seriously</a:t>
            </a:r>
            <a:endParaRPr/>
          </a:p>
        </p:txBody>
      </p:sp>
      <p:pic>
        <p:nvPicPr>
          <p:cNvPr descr="ulcers gastric stress" id="263" name="Google Shape;263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0525" y="152400"/>
            <a:ext cx="4867275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/>
          <p:nvPr>
            <p:ph type="title"/>
          </p:nvPr>
        </p:nvSpPr>
        <p:spPr>
          <a:xfrm>
            <a:off x="457200" y="381000"/>
            <a:ext cx="342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Gastric Cancer</a:t>
            </a:r>
            <a:endParaRPr/>
          </a:p>
        </p:txBody>
      </p:sp>
      <p:sp>
        <p:nvSpPr>
          <p:cNvPr id="269" name="Google Shape;269;p27"/>
          <p:cNvSpPr txBox="1"/>
          <p:nvPr>
            <p:ph idx="1" type="body"/>
          </p:nvPr>
        </p:nvSpPr>
        <p:spPr>
          <a:xfrm>
            <a:off x="228600" y="1295400"/>
            <a:ext cx="396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Adenocarcinoma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Risk factors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Nitrites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Smoked foods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Chronic gastritis with H. pylori</a:t>
            </a:r>
            <a:endParaRPr/>
          </a:p>
        </p:txBody>
      </p:sp>
      <p:pic>
        <p:nvPicPr>
          <p:cNvPr descr="gastric cancer" id="270" name="Google Shape;270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5475" y="152400"/>
            <a:ext cx="4632325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/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Linitis Plastica</a:t>
            </a:r>
            <a:endParaRPr/>
          </a:p>
        </p:txBody>
      </p:sp>
      <p:pic>
        <p:nvPicPr>
          <p:cNvPr descr="linitus plastica" id="276" name="Google Shape;276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5075" y="990600"/>
            <a:ext cx="37846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gnet ring cancer micro" id="277" name="Google Shape;277;p2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1905000"/>
            <a:ext cx="4648200" cy="304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 txBox="1"/>
          <p:nvPr>
            <p:ph type="title"/>
          </p:nvPr>
        </p:nvSpPr>
        <p:spPr>
          <a:xfrm>
            <a:off x="258725" y="242575"/>
            <a:ext cx="3379800" cy="62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Small Bowel Disease</a:t>
            </a:r>
            <a:endParaRPr/>
          </a:p>
        </p:txBody>
      </p:sp>
      <p:pic>
        <p:nvPicPr>
          <p:cNvPr id="283" name="Google Shape;2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925" y="1124624"/>
            <a:ext cx="5200675" cy="45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/>
          <p:nvPr>
            <p:ph type="title"/>
          </p:nvPr>
        </p:nvSpPr>
        <p:spPr>
          <a:xfrm>
            <a:off x="457200" y="228600"/>
            <a:ext cx="8229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Mechanical Problems</a:t>
            </a:r>
            <a:endParaRPr/>
          </a:p>
        </p:txBody>
      </p:sp>
      <p:pic>
        <p:nvPicPr>
          <p:cNvPr descr="f018045" id="289" name="Google Shape;289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0662" y="765175"/>
            <a:ext cx="6129337" cy="597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 txBox="1"/>
          <p:nvPr>
            <p:ph type="title"/>
          </p:nvPr>
        </p:nvSpPr>
        <p:spPr>
          <a:xfrm>
            <a:off x="457200" y="2286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Intussesception</a:t>
            </a:r>
            <a:endParaRPr/>
          </a:p>
        </p:txBody>
      </p:sp>
      <p:pic>
        <p:nvPicPr>
          <p:cNvPr descr="intuscetion" id="295" name="Google Shape;295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3312" y="762000"/>
            <a:ext cx="4408487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Congenital Abnormalities</a:t>
            </a:r>
            <a:endParaRPr/>
          </a:p>
        </p:txBody>
      </p:sp>
      <p:sp>
        <p:nvSpPr>
          <p:cNvPr id="123" name="Google Shape;123;p4"/>
          <p:cNvSpPr txBox="1"/>
          <p:nvPr>
            <p:ph idx="1" type="body"/>
          </p:nvPr>
        </p:nvSpPr>
        <p:spPr>
          <a:xfrm>
            <a:off x="457200" y="1981200"/>
            <a:ext cx="2819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Types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Stenosis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Atresia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Fistula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Newborn aspirates while feeding.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Pneumonia</a:t>
            </a:r>
            <a:endParaRPr/>
          </a:p>
        </p:txBody>
      </p:sp>
      <p:pic>
        <p:nvPicPr>
          <p:cNvPr descr="esophageal malhookups" id="124" name="Google Shape;124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200" y="1524000"/>
            <a:ext cx="5410200" cy="465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"/>
          <p:cNvSpPr txBox="1"/>
          <p:nvPr>
            <p:ph type="title"/>
          </p:nvPr>
        </p:nvSpPr>
        <p:spPr>
          <a:xfrm>
            <a:off x="457200" y="381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Meckle’s Diverticulum</a:t>
            </a:r>
            <a:endParaRPr/>
          </a:p>
        </p:txBody>
      </p:sp>
      <p:sp>
        <p:nvSpPr>
          <p:cNvPr id="301" name="Google Shape;301;p33"/>
          <p:cNvSpPr txBox="1"/>
          <p:nvPr>
            <p:ph idx="1" type="body"/>
          </p:nvPr>
        </p:nvSpPr>
        <p:spPr>
          <a:xfrm>
            <a:off x="457200" y="1143000"/>
            <a:ext cx="8458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Congenital diverticulum of the distal small bowel.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 kinds of mucosa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 feet from the ileocecal valve.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 inches in size.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Twice as common in males</a:t>
            </a:r>
            <a:endParaRPr/>
          </a:p>
        </p:txBody>
      </p:sp>
      <p:pic>
        <p:nvPicPr>
          <p:cNvPr descr="meckles4" id="302" name="Google Shape;302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3124200"/>
            <a:ext cx="5410200" cy="351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 txBox="1"/>
          <p:nvPr>
            <p:ph type="title"/>
          </p:nvPr>
        </p:nvSpPr>
        <p:spPr>
          <a:xfrm>
            <a:off x="533400" y="228600"/>
            <a:ext cx="8229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Problems with a Meckle’s</a:t>
            </a:r>
            <a:endParaRPr/>
          </a:p>
        </p:txBody>
      </p:sp>
      <p:pic>
        <p:nvPicPr>
          <p:cNvPr descr="meckles3" id="308" name="Google Shape;308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3025" y="762000"/>
            <a:ext cx="40767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>
            <p:ph type="title"/>
          </p:nvPr>
        </p:nvSpPr>
        <p:spPr>
          <a:xfrm>
            <a:off x="381000" y="3810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Vascular Related</a:t>
            </a:r>
            <a:endParaRPr/>
          </a:p>
        </p:txBody>
      </p:sp>
      <p:sp>
        <p:nvSpPr>
          <p:cNvPr id="314" name="Google Shape;314;p35"/>
          <p:cNvSpPr txBox="1"/>
          <p:nvPr>
            <p:ph idx="1" type="body"/>
          </p:nvPr>
        </p:nvSpPr>
        <p:spPr>
          <a:xfrm>
            <a:off x="457200" y="1981200"/>
            <a:ext cx="3276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Bowel infarction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Hemorrhagic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Venous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Arterial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Septic shock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Very painful</a:t>
            </a:r>
            <a:endParaRPr/>
          </a:p>
          <a:p>
            <a:pPr indent="-227330" lvl="0" marL="34290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infarct small bowel hemorrhagic" id="315" name="Google Shape;315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1350" y="381000"/>
            <a:ext cx="4522787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/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Bowel infarction</a:t>
            </a:r>
            <a:endParaRPr/>
          </a:p>
        </p:txBody>
      </p:sp>
      <p:pic>
        <p:nvPicPr>
          <p:cNvPr descr="bowel infarct" id="321" name="Google Shape;321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014412"/>
            <a:ext cx="7010400" cy="5678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 txBox="1"/>
          <p:nvPr>
            <p:ph type="title"/>
          </p:nvPr>
        </p:nvSpPr>
        <p:spPr>
          <a:xfrm>
            <a:off x="457200" y="3810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Infectious Enteritis</a:t>
            </a:r>
            <a:endParaRPr/>
          </a:p>
        </p:txBody>
      </p:sp>
      <p:sp>
        <p:nvSpPr>
          <p:cNvPr id="327" name="Google Shape;327;p37"/>
          <p:cNvSpPr txBox="1"/>
          <p:nvPr>
            <p:ph idx="1" type="body"/>
          </p:nvPr>
        </p:nvSpPr>
        <p:spPr>
          <a:xfrm>
            <a:off x="1371600" y="1828800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Many agents infect the small bowel.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Viral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Bacteria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Salmonella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Parasites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Unicellular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Giardia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Multicellular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Worms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 txBox="1"/>
          <p:nvPr>
            <p:ph type="title"/>
          </p:nvPr>
        </p:nvSpPr>
        <p:spPr>
          <a:xfrm>
            <a:off x="457200" y="381000"/>
            <a:ext cx="8229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Non-infectious Inflammatory</a:t>
            </a:r>
            <a:endParaRPr/>
          </a:p>
        </p:txBody>
      </p:sp>
      <p:sp>
        <p:nvSpPr>
          <p:cNvPr id="333" name="Google Shape;333;p38"/>
          <p:cNvSpPr txBox="1"/>
          <p:nvPr>
            <p:ph idx="1" type="body"/>
          </p:nvPr>
        </p:nvSpPr>
        <p:spPr>
          <a:xfrm>
            <a:off x="533400" y="1371600"/>
            <a:ext cx="4953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Crohn’s disease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Granulmatous enteritis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Transmural inflammation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 known infectious agent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Granulomas in about 40%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Fistula formation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Relapsing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Small bowel or colon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Ethnicity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 significant increased risk of cancer (minimal at best)</a:t>
            </a:r>
            <a:endParaRPr/>
          </a:p>
          <a:p>
            <a:pPr indent="-243840" lvl="0" marL="342900" rtl="0" algn="l"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crohn's disease schema" id="334" name="Google Shape;334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0150" y="914400"/>
            <a:ext cx="2608262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"/>
          <p:cNvSpPr txBox="1"/>
          <p:nvPr>
            <p:ph type="title"/>
          </p:nvPr>
        </p:nvSpPr>
        <p:spPr>
          <a:xfrm>
            <a:off x="457200" y="228600"/>
            <a:ext cx="8229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Crohn’s Disease</a:t>
            </a:r>
            <a:endParaRPr/>
          </a:p>
        </p:txBody>
      </p:sp>
      <p:sp>
        <p:nvSpPr>
          <p:cNvPr id="340" name="Google Shape;340;p39"/>
          <p:cNvSpPr txBox="1"/>
          <p:nvPr>
            <p:ph idx="1" type="body"/>
          </p:nvPr>
        </p:nvSpPr>
        <p:spPr>
          <a:xfrm>
            <a:off x="381000" y="8382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Transmural inflammation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Scarring and stricture formation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Fistulae</a:t>
            </a:r>
            <a:endParaRPr/>
          </a:p>
        </p:txBody>
      </p:sp>
      <p:pic>
        <p:nvPicPr>
          <p:cNvPr descr="crohns gross" id="341" name="Google Shape;341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2270125"/>
            <a:ext cx="6781800" cy="43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0"/>
          <p:cNvSpPr txBox="1"/>
          <p:nvPr>
            <p:ph type="title"/>
          </p:nvPr>
        </p:nvSpPr>
        <p:spPr>
          <a:xfrm>
            <a:off x="457200" y="381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Crohn’s Microscopic</a:t>
            </a:r>
            <a:endParaRPr/>
          </a:p>
        </p:txBody>
      </p:sp>
      <p:sp>
        <p:nvSpPr>
          <p:cNvPr id="347" name="Google Shape;347;p40"/>
          <p:cNvSpPr txBox="1"/>
          <p:nvPr>
            <p:ph idx="1" type="body"/>
          </p:nvPr>
        </p:nvSpPr>
        <p:spPr>
          <a:xfrm>
            <a:off x="457200" y="10668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Granulomas about 40% of the time.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Transmural all the time</a:t>
            </a:r>
            <a:endParaRPr/>
          </a:p>
        </p:txBody>
      </p:sp>
      <p:pic>
        <p:nvPicPr>
          <p:cNvPr descr="crohns micro" id="348" name="Google Shape;348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2174875"/>
            <a:ext cx="7010400" cy="45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1"/>
          <p:cNvSpPr txBox="1"/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Gluten Enteropathy</a:t>
            </a:r>
            <a:endParaRPr/>
          </a:p>
        </p:txBody>
      </p:sp>
      <p:sp>
        <p:nvSpPr>
          <p:cNvPr id="354" name="Google Shape;354;p41"/>
          <p:cNvSpPr txBox="1"/>
          <p:nvPr>
            <p:ph idx="1" type="body"/>
          </p:nvPr>
        </p:nvSpPr>
        <p:spPr>
          <a:xfrm>
            <a:off x="457200" y="19812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0820" lvl="0" marL="342900" rtl="0" algn="l"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5" name="Google Shape;355;p41"/>
          <p:cNvSpPr txBox="1"/>
          <p:nvPr>
            <p:ph idx="1" type="body"/>
          </p:nvPr>
        </p:nvSpPr>
        <p:spPr>
          <a:xfrm>
            <a:off x="457200" y="41148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082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t/>
            </a: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56" name="Google Shape;35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19200"/>
            <a:ext cx="5256212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gastro.ucla.edu/images/newsletters/Celiac2.jpg" id="357" name="Google Shape;35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4572000"/>
            <a:ext cx="47625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3.gstatic.com/images?q=tbn:ANd9GcTgxXfWLmG4jIxUTFRP7S4Tq46gNRcs2A8VOqDi7sCd-XCX9mRj" id="358" name="Google Shape;35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8675" y="1447800"/>
            <a:ext cx="2706687" cy="202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3"/>
          <p:cNvSpPr txBox="1"/>
          <p:nvPr>
            <p:ph type="title"/>
          </p:nvPr>
        </p:nvSpPr>
        <p:spPr>
          <a:xfrm>
            <a:off x="457200" y="374875"/>
            <a:ext cx="2630100" cy="60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Colonic Disease</a:t>
            </a:r>
            <a:endParaRPr/>
          </a:p>
        </p:txBody>
      </p:sp>
      <p:pic>
        <p:nvPicPr>
          <p:cNvPr id="364" name="Google Shape;36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7300" y="1234875"/>
            <a:ext cx="5751900" cy="44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457200" y="381000"/>
            <a:ext cx="3556200" cy="60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Not an easy repair</a:t>
            </a:r>
            <a:endParaRPr/>
          </a:p>
        </p:txBody>
      </p:sp>
      <p:pic>
        <p:nvPicPr>
          <p:cNvPr descr="esophageal fistula repair" id="130" name="Google Shape;13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7687" y="381000"/>
            <a:ext cx="44196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4"/>
          <p:cNvSpPr txBox="1"/>
          <p:nvPr>
            <p:ph type="title"/>
          </p:nvPr>
        </p:nvSpPr>
        <p:spPr>
          <a:xfrm>
            <a:off x="457200" y="685800"/>
            <a:ext cx="350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Hirschprung’s Disease</a:t>
            </a:r>
            <a:endParaRPr/>
          </a:p>
        </p:txBody>
      </p:sp>
      <p:sp>
        <p:nvSpPr>
          <p:cNvPr id="370" name="Google Shape;370;p44"/>
          <p:cNvSpPr txBox="1"/>
          <p:nvPr>
            <p:ph idx="1" type="body"/>
          </p:nvPr>
        </p:nvSpPr>
        <p:spPr>
          <a:xfrm>
            <a:off x="304800" y="1981200"/>
            <a:ext cx="396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Aganglionic segment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Peristalsis stops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Dilation of colon back stream of the defective segment.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Remove distal portion that looks healthy.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Look for ganglia.</a:t>
            </a:r>
            <a:endParaRPr/>
          </a:p>
        </p:txBody>
      </p:sp>
      <p:pic>
        <p:nvPicPr>
          <p:cNvPr descr="hirshprungs" id="371" name="Google Shape;371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8025" y="228600"/>
            <a:ext cx="43688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5"/>
          <p:cNvSpPr txBox="1"/>
          <p:nvPr>
            <p:ph type="title"/>
          </p:nvPr>
        </p:nvSpPr>
        <p:spPr>
          <a:xfrm>
            <a:off x="457200" y="381000"/>
            <a:ext cx="3581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Ulcerative Colitis</a:t>
            </a:r>
            <a:endParaRPr/>
          </a:p>
        </p:txBody>
      </p:sp>
      <p:sp>
        <p:nvSpPr>
          <p:cNvPr id="377" name="Google Shape;377;p45"/>
          <p:cNvSpPr txBox="1"/>
          <p:nvPr>
            <p:ph idx="1" type="body"/>
          </p:nvPr>
        </p:nvSpPr>
        <p:spPr>
          <a:xfrm>
            <a:off x="381000" y="1600200"/>
            <a:ext cx="441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Mucosal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Crypt abscesses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Autoimmune element?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Starts in rectum and works its way back.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Pseudopolyps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Toxic megacolon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Increased cancer risk</a:t>
            </a:r>
            <a:endParaRPr/>
          </a:p>
        </p:txBody>
      </p:sp>
      <p:pic>
        <p:nvPicPr>
          <p:cNvPr descr="ulcerative colitis gross3" id="378" name="Google Shape;378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2237" y="228600"/>
            <a:ext cx="37084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6"/>
          <p:cNvSpPr txBox="1"/>
          <p:nvPr>
            <p:ph type="title"/>
          </p:nvPr>
        </p:nvSpPr>
        <p:spPr>
          <a:xfrm>
            <a:off x="457200" y="381000"/>
            <a:ext cx="8229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Ulcerative Colitis</a:t>
            </a:r>
            <a:endParaRPr/>
          </a:p>
        </p:txBody>
      </p:sp>
      <p:pic>
        <p:nvPicPr>
          <p:cNvPr descr="ulcerative colitis gross2" id="384" name="Google Shape;384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004887"/>
            <a:ext cx="7086600" cy="56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7"/>
          <p:cNvSpPr txBox="1"/>
          <p:nvPr>
            <p:ph type="title"/>
          </p:nvPr>
        </p:nvSpPr>
        <p:spPr>
          <a:xfrm>
            <a:off x="457200" y="381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Crypt Abscess</a:t>
            </a:r>
            <a:endParaRPr/>
          </a:p>
        </p:txBody>
      </p:sp>
      <p:pic>
        <p:nvPicPr>
          <p:cNvPr descr="ulcerative colitis micro" id="390" name="Google Shape;390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298575"/>
            <a:ext cx="8001000" cy="53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8"/>
          <p:cNvSpPr txBox="1"/>
          <p:nvPr>
            <p:ph type="title"/>
          </p:nvPr>
        </p:nvSpPr>
        <p:spPr>
          <a:xfrm>
            <a:off x="457200" y="228600"/>
            <a:ext cx="8229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Diverticulosis</a:t>
            </a:r>
            <a:endParaRPr/>
          </a:p>
        </p:txBody>
      </p:sp>
      <p:pic>
        <p:nvPicPr>
          <p:cNvPr descr="divertics of colon" id="396" name="Google Shape;396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762000"/>
            <a:ext cx="438785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9"/>
          <p:cNvSpPr txBox="1"/>
          <p:nvPr>
            <p:ph type="title"/>
          </p:nvPr>
        </p:nvSpPr>
        <p:spPr>
          <a:xfrm>
            <a:off x="457200" y="228600"/>
            <a:ext cx="8229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Diverticulitis</a:t>
            </a:r>
            <a:endParaRPr/>
          </a:p>
        </p:txBody>
      </p:sp>
      <p:pic>
        <p:nvPicPr>
          <p:cNvPr descr="diverticulitis with abscess" id="402" name="Google Shape;402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762000"/>
            <a:ext cx="43434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0"/>
          <p:cNvSpPr txBox="1"/>
          <p:nvPr>
            <p:ph type="title"/>
          </p:nvPr>
        </p:nvSpPr>
        <p:spPr>
          <a:xfrm>
            <a:off x="457200" y="228600"/>
            <a:ext cx="8229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Colonic Polyps</a:t>
            </a:r>
            <a:endParaRPr/>
          </a:p>
        </p:txBody>
      </p:sp>
      <p:pic>
        <p:nvPicPr>
          <p:cNvPr descr="f018047" id="408" name="Google Shape;408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755650"/>
            <a:ext cx="6172200" cy="604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1"/>
          <p:cNvSpPr txBox="1"/>
          <p:nvPr>
            <p:ph type="title"/>
          </p:nvPr>
        </p:nvSpPr>
        <p:spPr>
          <a:xfrm>
            <a:off x="457200" y="228600"/>
            <a:ext cx="8229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Colonic Polyps</a:t>
            </a:r>
            <a:endParaRPr/>
          </a:p>
        </p:txBody>
      </p:sp>
      <p:pic>
        <p:nvPicPr>
          <p:cNvPr descr="F018049" id="414" name="Google Shape;414;p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98562"/>
            <a:ext cx="8839200" cy="4668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2"/>
          <p:cNvSpPr txBox="1"/>
          <p:nvPr>
            <p:ph type="title"/>
          </p:nvPr>
        </p:nvSpPr>
        <p:spPr>
          <a:xfrm>
            <a:off x="457200" y="381000"/>
            <a:ext cx="342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Familial Polyposis</a:t>
            </a:r>
            <a:endParaRPr/>
          </a:p>
        </p:txBody>
      </p:sp>
      <p:sp>
        <p:nvSpPr>
          <p:cNvPr id="420" name="Google Shape;420;p52"/>
          <p:cNvSpPr txBox="1"/>
          <p:nvPr>
            <p:ph idx="1" type="body"/>
          </p:nvPr>
        </p:nvSpPr>
        <p:spPr>
          <a:xfrm>
            <a:off x="2286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Millions of adenomatous polyps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Genetic predisposition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100% of chance of cancer</a:t>
            </a:r>
            <a:endParaRPr/>
          </a:p>
        </p:txBody>
      </p:sp>
      <p:pic>
        <p:nvPicPr>
          <p:cNvPr descr="familial polyposis of colon" id="421" name="Google Shape;421;p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0387" y="87312"/>
            <a:ext cx="4692650" cy="654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3"/>
          <p:cNvSpPr txBox="1"/>
          <p:nvPr>
            <p:ph type="title"/>
          </p:nvPr>
        </p:nvSpPr>
        <p:spPr>
          <a:xfrm>
            <a:off x="457200" y="381000"/>
            <a:ext cx="8229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Familial Polyposis</a:t>
            </a:r>
            <a:endParaRPr/>
          </a:p>
        </p:txBody>
      </p:sp>
      <p:pic>
        <p:nvPicPr>
          <p:cNvPr descr="familial polyposis of colon2" id="427" name="Google Shape;427;p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066800"/>
            <a:ext cx="7121525" cy="5618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457200" y="381000"/>
            <a:ext cx="426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Achalasia</a:t>
            </a:r>
            <a:endParaRPr/>
          </a:p>
        </p:txBody>
      </p:sp>
      <p:sp>
        <p:nvSpPr>
          <p:cNvPr id="136" name="Google Shape;136;p6"/>
          <p:cNvSpPr txBox="1"/>
          <p:nvPr>
            <p:ph idx="1" type="body"/>
          </p:nvPr>
        </p:nvSpPr>
        <p:spPr>
          <a:xfrm>
            <a:off x="152400" y="13716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Lack of relaxation of cardiac sphincter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default condition is contraction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Inflammation leads to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Scarring and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Loss of ganglia cells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Decreased innervation means no relaxation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Leads to retention of food, inflammation and more scarring</a:t>
            </a:r>
            <a:endParaRPr/>
          </a:p>
        </p:txBody>
      </p:sp>
      <p:pic>
        <p:nvPicPr>
          <p:cNvPr descr="achalasia" id="137" name="Google Shape;137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8025" y="304800"/>
            <a:ext cx="4573587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4"/>
          <p:cNvSpPr txBox="1"/>
          <p:nvPr>
            <p:ph type="title"/>
          </p:nvPr>
        </p:nvSpPr>
        <p:spPr>
          <a:xfrm>
            <a:off x="457200" y="381000"/>
            <a:ext cx="8229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Familial Polyposis</a:t>
            </a:r>
            <a:endParaRPr/>
          </a:p>
        </p:txBody>
      </p:sp>
      <p:pic>
        <p:nvPicPr>
          <p:cNvPr descr="familial polyposis of colon apc gene" id="433" name="Google Shape;433;p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8686800" cy="57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5"/>
          <p:cNvSpPr txBox="1"/>
          <p:nvPr>
            <p:ph type="title"/>
          </p:nvPr>
        </p:nvSpPr>
        <p:spPr>
          <a:xfrm>
            <a:off x="457200" y="381000"/>
            <a:ext cx="2514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Colon Cancer</a:t>
            </a:r>
            <a:endParaRPr/>
          </a:p>
        </p:txBody>
      </p:sp>
      <p:sp>
        <p:nvSpPr>
          <p:cNvPr id="439" name="Google Shape;439;p55"/>
          <p:cNvSpPr txBox="1"/>
          <p:nvPr>
            <p:ph idx="1" type="body"/>
          </p:nvPr>
        </p:nvSpPr>
        <p:spPr>
          <a:xfrm>
            <a:off x="228600" y="1371600"/>
            <a:ext cx="396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Right and left side have different presentations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Right = anemia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Left = bowel changes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Contributing factors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Genetics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Dietary fiber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Dietary fat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Spread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Liver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Lymph  nodes</a:t>
            </a:r>
            <a:endParaRPr/>
          </a:p>
        </p:txBody>
      </p:sp>
      <p:pic>
        <p:nvPicPr>
          <p:cNvPr descr="colon carcinoma plot and cecal gross" id="440" name="Google Shape;440;p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5775" y="152400"/>
            <a:ext cx="4772025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6"/>
          <p:cNvSpPr txBox="1"/>
          <p:nvPr>
            <p:ph type="title"/>
          </p:nvPr>
        </p:nvSpPr>
        <p:spPr>
          <a:xfrm>
            <a:off x="457200" y="3810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Genetics of Colon Cancer</a:t>
            </a:r>
            <a:endParaRPr/>
          </a:p>
        </p:txBody>
      </p:sp>
      <p:pic>
        <p:nvPicPr>
          <p:cNvPr descr="colon cancer schema" id="446" name="Google Shape;446;p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905000"/>
            <a:ext cx="8915400" cy="362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7"/>
          <p:cNvSpPr txBox="1"/>
          <p:nvPr>
            <p:ph type="title"/>
          </p:nvPr>
        </p:nvSpPr>
        <p:spPr>
          <a:xfrm>
            <a:off x="381000" y="2286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Colon Cancer</a:t>
            </a:r>
            <a:endParaRPr/>
          </a:p>
        </p:txBody>
      </p:sp>
      <p:pic>
        <p:nvPicPr>
          <p:cNvPr descr="colon cancer micro" id="452" name="Google Shape;452;p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011237"/>
            <a:ext cx="8382000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8"/>
          <p:cNvSpPr txBox="1"/>
          <p:nvPr>
            <p:ph type="title"/>
          </p:nvPr>
        </p:nvSpPr>
        <p:spPr>
          <a:xfrm>
            <a:off x="457200" y="381000"/>
            <a:ext cx="2971800" cy="59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Appendicitis</a:t>
            </a:r>
            <a:endParaRPr/>
          </a:p>
        </p:txBody>
      </p:sp>
      <p:pic>
        <p:nvPicPr>
          <p:cNvPr descr="appendiix location and surgery" id="458" name="Google Shape;458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2237" y="152400"/>
            <a:ext cx="4924425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9"/>
          <p:cNvSpPr txBox="1"/>
          <p:nvPr>
            <p:ph type="title"/>
          </p:nvPr>
        </p:nvSpPr>
        <p:spPr>
          <a:xfrm>
            <a:off x="304800" y="304800"/>
            <a:ext cx="2514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Appendicitis</a:t>
            </a:r>
            <a:endParaRPr/>
          </a:p>
        </p:txBody>
      </p:sp>
      <p:sp>
        <p:nvSpPr>
          <p:cNvPr id="464" name="Google Shape;464;p59"/>
          <p:cNvSpPr txBox="1"/>
          <p:nvPr>
            <p:ph idx="1" type="body"/>
          </p:nvPr>
        </p:nvSpPr>
        <p:spPr>
          <a:xfrm>
            <a:off x="304800" y="1371600"/>
            <a:ext cx="3429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Obstruction of mouth of appendix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Fecolith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Enlarged lymph nodes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Bacteria proliferate and invade wall.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Rupture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Peritonitis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Abscess</a:t>
            </a:r>
            <a:endParaRPr/>
          </a:p>
          <a:p>
            <a:pPr indent="-260350" lvl="0" marL="342900" rtl="0" algn="l">
              <a:spcBef>
                <a:spcPts val="4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appendicitis" id="465" name="Google Shape;465;p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3050" y="304800"/>
            <a:ext cx="490855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0"/>
          <p:cNvSpPr txBox="1"/>
          <p:nvPr>
            <p:ph type="title"/>
          </p:nvPr>
        </p:nvSpPr>
        <p:spPr>
          <a:xfrm>
            <a:off x="457200" y="381000"/>
            <a:ext cx="3137100" cy="63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Inguinal Hernia</a:t>
            </a:r>
            <a:endParaRPr/>
          </a:p>
        </p:txBody>
      </p:sp>
      <p:pic>
        <p:nvPicPr>
          <p:cNvPr descr="hernia inguinal" id="471" name="Google Shape;471;p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7475" y="152400"/>
            <a:ext cx="502920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1"/>
          <p:cNvSpPr txBox="1"/>
          <p:nvPr>
            <p:ph type="title"/>
          </p:nvPr>
        </p:nvSpPr>
        <p:spPr>
          <a:xfrm>
            <a:off x="457200" y="441025"/>
            <a:ext cx="3276600" cy="58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Direct Abdominal Hernia</a:t>
            </a:r>
            <a:endParaRPr/>
          </a:p>
        </p:txBody>
      </p:sp>
      <p:pic>
        <p:nvPicPr>
          <p:cNvPr descr="hernia direct abdominal" id="477" name="Google Shape;477;p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737" y="76200"/>
            <a:ext cx="4694237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lar flare mcdonalds" id="482" name="Google Shape;482;g2d2674e93a0_0_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04800"/>
            <a:ext cx="7772400" cy="61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g2d2674e93a0_0_8"/>
          <p:cNvSpPr txBox="1"/>
          <p:nvPr/>
        </p:nvSpPr>
        <p:spPr>
          <a:xfrm>
            <a:off x="1301025" y="2227200"/>
            <a:ext cx="6792000" cy="23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Thank You</a:t>
            </a:r>
            <a:endParaRPr sz="111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457200" y="228600"/>
            <a:ext cx="6781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Esophageal Scarring and Ring formation</a:t>
            </a:r>
            <a:endParaRPr/>
          </a:p>
        </p:txBody>
      </p:sp>
      <p:sp>
        <p:nvSpPr>
          <p:cNvPr id="143" name="Google Shape;143;p7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Inflammation leads to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Scarring and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Loss of ganglia cells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Decreased innervation means no relaxation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Leads to retention of food, inflammation and more scarring</a:t>
            </a:r>
            <a:endParaRPr/>
          </a:p>
        </p:txBody>
      </p:sp>
      <p:pic>
        <p:nvPicPr>
          <p:cNvPr descr="esophageal rings" id="144" name="Google Shape;14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4737" y="838200"/>
            <a:ext cx="4060825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type="title"/>
          </p:nvPr>
        </p:nvSpPr>
        <p:spPr>
          <a:xfrm>
            <a:off x="457200" y="381000"/>
            <a:ext cx="8229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Esophageal Diverticulae</a:t>
            </a:r>
            <a:endParaRPr/>
          </a:p>
        </p:txBody>
      </p:sp>
      <p:sp>
        <p:nvSpPr>
          <p:cNvPr id="150" name="Google Shape;150;p8"/>
          <p:cNvSpPr txBox="1"/>
          <p:nvPr>
            <p:ph idx="1" type="body"/>
          </p:nvPr>
        </p:nvSpPr>
        <p:spPr>
          <a:xfrm>
            <a:off x="457200" y="13716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Traction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Pulsion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Magicians</a:t>
            </a:r>
            <a:endParaRPr/>
          </a:p>
        </p:txBody>
      </p:sp>
      <p:pic>
        <p:nvPicPr>
          <p:cNvPr descr="esophageal diverticulae" id="151" name="Google Shape;151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617787"/>
            <a:ext cx="8305800" cy="4046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type="title"/>
          </p:nvPr>
        </p:nvSpPr>
        <p:spPr>
          <a:xfrm>
            <a:off x="457200" y="381000"/>
            <a:ext cx="3581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Hiatal Hernia</a:t>
            </a:r>
            <a:endParaRPr/>
          </a:p>
        </p:txBody>
      </p:sp>
      <p:sp>
        <p:nvSpPr>
          <p:cNvPr id="157" name="Google Shape;157;p9"/>
          <p:cNvSpPr txBox="1"/>
          <p:nvPr>
            <p:ph idx="1" type="body"/>
          </p:nvPr>
        </p:nvSpPr>
        <p:spPr>
          <a:xfrm>
            <a:off x="228600" y="1981200"/>
            <a:ext cx="4267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Incompetence of diaphragmatic opening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Portion of stomach is in thorax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‘Sliding’ type   -&gt;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Leads to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Regurgitation of food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Acid reflux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Ulceration</a:t>
            </a:r>
            <a:endParaRPr/>
          </a:p>
        </p:txBody>
      </p:sp>
      <p:pic>
        <p:nvPicPr>
          <p:cNvPr descr="hiatal hernia sliding with seo ulcers" id="158" name="Google Shape;158;p9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9950" y="304800"/>
            <a:ext cx="419735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>
            <p:ph type="title"/>
          </p:nvPr>
        </p:nvSpPr>
        <p:spPr>
          <a:xfrm>
            <a:off x="457200" y="381000"/>
            <a:ext cx="373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Hiatal Hernia</a:t>
            </a:r>
            <a:endParaRPr/>
          </a:p>
        </p:txBody>
      </p:sp>
      <p:sp>
        <p:nvSpPr>
          <p:cNvPr id="164" name="Google Shape;164;p10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“Rolling type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May lead to gastric mucosal ischemia.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Ulceration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GI bleeding</a:t>
            </a:r>
            <a:endParaRPr/>
          </a:p>
        </p:txBody>
      </p:sp>
      <p:pic>
        <p:nvPicPr>
          <p:cNvPr descr="hiatal hernia paraesophageal" id="165" name="Google Shape;165;p10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462" y="228600"/>
            <a:ext cx="4351337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2003-02-12T14:19:57Z</dcterms:created>
  <dc:creator>Indiana University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