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4" r:id="rId3"/>
    <p:sldId id="269" r:id="rId4"/>
    <p:sldId id="271" r:id="rId5"/>
    <p:sldId id="272" r:id="rId6"/>
    <p:sldId id="257" r:id="rId7"/>
    <p:sldId id="270" r:id="rId8"/>
    <p:sldId id="258" r:id="rId9"/>
    <p:sldId id="273" r:id="rId10"/>
    <p:sldId id="274" r:id="rId11"/>
    <p:sldId id="275" r:id="rId12"/>
    <p:sldId id="276" r:id="rId13"/>
    <p:sldId id="277" r:id="rId14"/>
    <p:sldId id="278"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5/16/2024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5/16/2024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5/16/2024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5/16/2024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5/16/2024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81000"/>
            <a:ext cx="8077200" cy="646331"/>
          </a:xfrm>
          <a:prstGeom prst="rect">
            <a:avLst/>
          </a:prstGeom>
        </p:spPr>
        <p:txBody>
          <a:bodyPr wrap="square">
            <a:spAutoFit/>
          </a:bodyPr>
          <a:lstStyle/>
          <a:p>
            <a:r>
              <a:rPr lang="hi-IN" sz="3600" b="1" dirty="0" smtClean="0">
                <a:solidFill>
                  <a:srgbClr val="FF6600"/>
                </a:solidFill>
              </a:rPr>
              <a:t>माधव विश्वविद्यालय पिण्डवाड़ा (सिरोही)</a:t>
            </a:r>
            <a:endParaRPr lang="en-US" sz="3600" b="1" dirty="0"/>
          </a:p>
        </p:txBody>
      </p:sp>
      <p:sp>
        <p:nvSpPr>
          <p:cNvPr id="4" name="Rectangle 3"/>
          <p:cNvSpPr/>
          <p:nvPr/>
        </p:nvSpPr>
        <p:spPr>
          <a:xfrm>
            <a:off x="457200" y="2057400"/>
            <a:ext cx="8305800" cy="2862322"/>
          </a:xfrm>
          <a:prstGeom prst="rect">
            <a:avLst/>
          </a:prstGeom>
        </p:spPr>
        <p:txBody>
          <a:bodyPr wrap="square">
            <a:spAutoFit/>
          </a:bodyPr>
          <a:lstStyle/>
          <a:p>
            <a:pPr algn="ctr">
              <a:buNone/>
            </a:pPr>
            <a:endParaRPr lang="en-US" b="1" dirty="0" smtClean="0">
              <a:solidFill>
                <a:srgbClr val="002060"/>
              </a:solidFill>
            </a:endParaRPr>
          </a:p>
          <a:p>
            <a:pPr algn="ctr">
              <a:buNone/>
            </a:pPr>
            <a:endParaRPr lang="en-US" sz="2400" b="1" dirty="0" smtClean="0">
              <a:solidFill>
                <a:srgbClr val="002060"/>
              </a:solidFill>
            </a:endParaRPr>
          </a:p>
          <a:p>
            <a:pPr algn="ctr">
              <a:buNone/>
            </a:pPr>
            <a:r>
              <a:rPr lang="hi-IN" sz="2400" b="1" dirty="0" smtClean="0">
                <a:solidFill>
                  <a:srgbClr val="002060"/>
                </a:solidFill>
              </a:rPr>
              <a:t>विषय </a:t>
            </a:r>
            <a:r>
              <a:rPr lang="en-US" sz="2400" b="1" dirty="0" smtClean="0">
                <a:solidFill>
                  <a:srgbClr val="002060"/>
                </a:solidFill>
              </a:rPr>
              <a:t>- </a:t>
            </a:r>
            <a:r>
              <a:rPr lang="hi-IN" sz="2400" b="1" dirty="0" smtClean="0">
                <a:solidFill>
                  <a:srgbClr val="002060"/>
                </a:solidFill>
              </a:rPr>
              <a:t>हिन्दी</a:t>
            </a:r>
          </a:p>
          <a:p>
            <a:pPr algn="ctr">
              <a:buNone/>
            </a:pPr>
            <a:r>
              <a:rPr lang="en-US" sz="2400" b="1" dirty="0" smtClean="0">
                <a:solidFill>
                  <a:srgbClr val="FF0000"/>
                </a:solidFill>
              </a:rPr>
              <a:t> </a:t>
            </a:r>
            <a:r>
              <a:rPr lang="hi-IN" sz="2400" b="1" dirty="0" smtClean="0"/>
              <a:t>रीतिकाल</a:t>
            </a:r>
            <a:endParaRPr lang="hi-IN" sz="2400" b="1" dirty="0" smtClean="0">
              <a:solidFill>
                <a:srgbClr val="FF0000"/>
              </a:solidFill>
            </a:endParaRPr>
          </a:p>
          <a:p>
            <a:pPr algn="ctr">
              <a:buNone/>
            </a:pPr>
            <a:r>
              <a:rPr lang="en-US" b="1" dirty="0" smtClean="0"/>
              <a:t> </a:t>
            </a:r>
          </a:p>
          <a:p>
            <a:pPr algn="ctr">
              <a:buNone/>
            </a:pPr>
            <a:r>
              <a:rPr lang="en-US" b="1" dirty="0" smtClean="0">
                <a:solidFill>
                  <a:srgbClr val="00B050"/>
                </a:solidFill>
              </a:rPr>
              <a:t>-: </a:t>
            </a:r>
            <a:r>
              <a:rPr lang="hi-IN" b="1" dirty="0" smtClean="0">
                <a:solidFill>
                  <a:srgbClr val="00B050"/>
                </a:solidFill>
              </a:rPr>
              <a:t>प्रजेन्टर</a:t>
            </a:r>
            <a:r>
              <a:rPr lang="en-US" b="1" dirty="0" smtClean="0">
                <a:solidFill>
                  <a:srgbClr val="00B050"/>
                </a:solidFill>
              </a:rPr>
              <a:t> :-</a:t>
            </a:r>
          </a:p>
          <a:p>
            <a:pPr algn="ctr">
              <a:buNone/>
            </a:pPr>
            <a:r>
              <a:rPr lang="hi-IN" b="1" dirty="0" smtClean="0">
                <a:solidFill>
                  <a:srgbClr val="C00000"/>
                </a:solidFill>
              </a:rPr>
              <a:t>डॉ. कान्तिलाल </a:t>
            </a:r>
            <a:r>
              <a:rPr lang="hi-IN" b="1" dirty="0" smtClean="0">
                <a:solidFill>
                  <a:srgbClr val="C00000"/>
                </a:solidFill>
              </a:rPr>
              <a:t>यादव</a:t>
            </a:r>
            <a:endParaRPr lang="en-IN" b="1" dirty="0" smtClean="0">
              <a:solidFill>
                <a:srgbClr val="C00000"/>
              </a:solidFill>
            </a:endParaRPr>
          </a:p>
          <a:p>
            <a:pPr algn="ctr">
              <a:buNone/>
            </a:pPr>
            <a:r>
              <a:rPr lang="en-US" b="1" dirty="0" smtClean="0">
                <a:solidFill>
                  <a:srgbClr val="0070C0"/>
                </a:solidFill>
              </a:rPr>
              <a:t> </a:t>
            </a:r>
            <a:r>
              <a:rPr lang="hi-IN" b="1" dirty="0" smtClean="0">
                <a:solidFill>
                  <a:srgbClr val="0070C0"/>
                </a:solidFill>
              </a:rPr>
              <a:t>सहायक आचार्य</a:t>
            </a:r>
            <a:r>
              <a:rPr lang="en-US" b="1" dirty="0" smtClean="0">
                <a:solidFill>
                  <a:srgbClr val="0070C0"/>
                </a:solidFill>
              </a:rPr>
              <a:t>,</a:t>
            </a:r>
            <a:r>
              <a:rPr lang="hi-IN" b="1" dirty="0" smtClean="0">
                <a:solidFill>
                  <a:srgbClr val="0070C0"/>
                </a:solidFill>
              </a:rPr>
              <a:t> हिन्दी विभाग</a:t>
            </a:r>
            <a:endParaRPr lang="en-US" b="1" dirty="0" smtClean="0">
              <a:solidFill>
                <a:srgbClr val="0070C0"/>
              </a:solidFill>
            </a:endParaRPr>
          </a:p>
          <a:p>
            <a:pPr algn="ctr">
              <a:buNone/>
            </a:pPr>
            <a:r>
              <a:rPr lang="en-US" b="1" dirty="0" smtClean="0">
                <a:solidFill>
                  <a:srgbClr val="0070C0"/>
                </a:solidFill>
              </a:rPr>
              <a:t> </a:t>
            </a:r>
            <a:r>
              <a:rPr lang="hi-IN" b="1" dirty="0" smtClean="0">
                <a:solidFill>
                  <a:srgbClr val="0070C0"/>
                </a:solidFill>
              </a:rPr>
              <a:t>माधव विश्वविद्यालय पिण्डवाड़ा (सिरोही)</a:t>
            </a:r>
            <a:endParaRPr lang="en-US" b="1" dirty="0">
              <a:solidFill>
                <a:srgbClr val="0070C0"/>
              </a:solidFill>
            </a:endParaRPr>
          </a:p>
        </p:txBody>
      </p:sp>
      <p:pic>
        <p:nvPicPr>
          <p:cNvPr id="5" name="Picture 4" descr="Logo MU.png"/>
          <p:cNvPicPr>
            <a:picLocks noChangeAspect="1"/>
          </p:cNvPicPr>
          <p:nvPr/>
        </p:nvPicPr>
        <p:blipFill>
          <a:blip r:embed="rId2"/>
          <a:stretch>
            <a:fillRect/>
          </a:stretch>
        </p:blipFill>
        <p:spPr>
          <a:xfrm>
            <a:off x="4191000" y="1371600"/>
            <a:ext cx="838200" cy="123938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70000" lnSpcReduction="20000"/>
          </a:bodyPr>
          <a:lstStyle/>
          <a:p>
            <a:pPr>
              <a:buNone/>
            </a:pPr>
            <a:r>
              <a:rPr lang="en-US" b="1" dirty="0" smtClean="0"/>
              <a:t>	(4) </a:t>
            </a:r>
            <a:r>
              <a:rPr lang="hi-IN" b="1" dirty="0" smtClean="0"/>
              <a:t>संयोग श्रृंगार एवं प्रेम</a:t>
            </a:r>
            <a:r>
              <a:rPr lang="en-US" b="1" dirty="0" smtClean="0"/>
              <a:t>-</a:t>
            </a:r>
            <a:r>
              <a:rPr lang="hi-IN" b="1" dirty="0" smtClean="0"/>
              <a:t>चित्रण</a:t>
            </a:r>
            <a:endParaRPr lang="en-IN" dirty="0" smtClean="0"/>
          </a:p>
          <a:p>
            <a:pPr>
              <a:buNone/>
            </a:pPr>
            <a:r>
              <a:rPr lang="en-US" b="1" dirty="0" smtClean="0"/>
              <a:t> </a:t>
            </a:r>
            <a:endParaRPr lang="en-IN" dirty="0" smtClean="0"/>
          </a:p>
          <a:p>
            <a:pPr algn="just">
              <a:buNone/>
            </a:pPr>
            <a:r>
              <a:rPr lang="en-IN" dirty="0" smtClean="0"/>
              <a:t>	</a:t>
            </a:r>
            <a:r>
              <a:rPr lang="hi-IN" dirty="0" smtClean="0"/>
              <a:t>रीतिकालीन काव्य में प्रेम का लौकिक स्वरूप ही प्रधान रहा</a:t>
            </a:r>
            <a:r>
              <a:rPr lang="en-US" dirty="0" smtClean="0"/>
              <a:t>, </a:t>
            </a:r>
            <a:r>
              <a:rPr lang="hi-IN" dirty="0" smtClean="0"/>
              <a:t>इसलिए संयोग श्रृंगार के चित्र लौकिकता से भरपूर है। भले ही वह वर्णन राधा</a:t>
            </a:r>
            <a:r>
              <a:rPr lang="en-US" dirty="0" smtClean="0"/>
              <a:t>-</a:t>
            </a:r>
            <a:r>
              <a:rPr lang="hi-IN" dirty="0" smtClean="0"/>
              <a:t>कृष्ण के संबोधन से युक्त ही क्यों न हो। प्रेम</a:t>
            </a:r>
            <a:r>
              <a:rPr lang="en-US" dirty="0" smtClean="0"/>
              <a:t>-</a:t>
            </a:r>
            <a:r>
              <a:rPr lang="hi-IN" dirty="0" smtClean="0"/>
              <a:t>रस पाने के लिए नायक</a:t>
            </a:r>
            <a:r>
              <a:rPr lang="en-US" dirty="0" smtClean="0"/>
              <a:t>-</a:t>
            </a:r>
            <a:r>
              <a:rPr lang="hi-IN" dirty="0" smtClean="0"/>
              <a:t>नायिका का हास</a:t>
            </a:r>
            <a:r>
              <a:rPr lang="en-US" dirty="0" smtClean="0"/>
              <a:t>-</a:t>
            </a:r>
            <a:r>
              <a:rPr lang="hi-IN" dirty="0" smtClean="0"/>
              <a:t>विलास</a:t>
            </a:r>
            <a:r>
              <a:rPr lang="en-US" dirty="0" smtClean="0"/>
              <a:t>, </a:t>
            </a:r>
            <a:r>
              <a:rPr lang="hi-IN" dirty="0" smtClean="0"/>
              <a:t>कुंज</a:t>
            </a:r>
            <a:r>
              <a:rPr lang="en-US" dirty="0" smtClean="0"/>
              <a:t>, </a:t>
            </a:r>
            <a:r>
              <a:rPr lang="hi-IN" dirty="0" smtClean="0"/>
              <a:t>वन</a:t>
            </a:r>
            <a:r>
              <a:rPr lang="en-US" dirty="0" smtClean="0"/>
              <a:t>, </a:t>
            </a:r>
            <a:r>
              <a:rPr lang="hi-IN" dirty="0" smtClean="0"/>
              <a:t>सरोज</a:t>
            </a:r>
            <a:r>
              <a:rPr lang="en-US" dirty="0" smtClean="0"/>
              <a:t>, </a:t>
            </a:r>
            <a:r>
              <a:rPr lang="hi-IN" dirty="0" smtClean="0"/>
              <a:t>बाग के किनारे पर रति</a:t>
            </a:r>
            <a:r>
              <a:rPr lang="en-US" dirty="0" smtClean="0"/>
              <a:t>-</a:t>
            </a:r>
            <a:r>
              <a:rPr lang="hi-IN" dirty="0" smtClean="0"/>
              <a:t>क्रीड़ा करना</a:t>
            </a:r>
            <a:r>
              <a:rPr lang="en-US" dirty="0" smtClean="0"/>
              <a:t>, </a:t>
            </a:r>
            <a:r>
              <a:rPr lang="hi-IN" dirty="0" smtClean="0"/>
              <a:t>कुंजों</a:t>
            </a:r>
            <a:r>
              <a:rPr lang="en-US" dirty="0" smtClean="0"/>
              <a:t>-</a:t>
            </a:r>
            <a:r>
              <a:rPr lang="hi-IN" dirty="0" smtClean="0"/>
              <a:t>फूलों की बहार में आँख मिचौली</a:t>
            </a:r>
            <a:r>
              <a:rPr lang="en-US" dirty="0" smtClean="0"/>
              <a:t>, </a:t>
            </a:r>
            <a:r>
              <a:rPr lang="hi-IN" dirty="0" smtClean="0"/>
              <a:t>नायक द्वारा नायिका के मुख एवं नितंब को चूमना</a:t>
            </a:r>
            <a:r>
              <a:rPr lang="en-US" dirty="0" smtClean="0"/>
              <a:t>-</a:t>
            </a:r>
            <a:r>
              <a:rPr lang="hi-IN" dirty="0" smtClean="0"/>
              <a:t>उनका मधुर स्पर्श करना</a:t>
            </a:r>
            <a:r>
              <a:rPr lang="en-US" dirty="0" smtClean="0"/>
              <a:t>, </a:t>
            </a:r>
            <a:r>
              <a:rPr lang="hi-IN" dirty="0" smtClean="0"/>
              <a:t>कबूतबाजी</a:t>
            </a:r>
            <a:r>
              <a:rPr lang="en-US" dirty="0" smtClean="0"/>
              <a:t>, </a:t>
            </a:r>
            <a:r>
              <a:rPr lang="hi-IN" dirty="0" smtClean="0"/>
              <a:t>पतंगबाजी</a:t>
            </a:r>
            <a:r>
              <a:rPr lang="en-US" dirty="0" smtClean="0"/>
              <a:t>, </a:t>
            </a:r>
            <a:r>
              <a:rPr lang="hi-IN" dirty="0" smtClean="0"/>
              <a:t>कभी रूठना</a:t>
            </a:r>
            <a:r>
              <a:rPr lang="en-US" dirty="0" smtClean="0"/>
              <a:t>, </a:t>
            </a:r>
            <a:r>
              <a:rPr lang="hi-IN" dirty="0" smtClean="0"/>
              <a:t>कभी मनाना और कुल मिलाकर प्रेमक्रीड़ा के सभी उचित अनुचित दृश्य रीतिकालीन काव्य में आकर्षक रंगों में रंगकर उभारे गए</a:t>
            </a:r>
            <a:r>
              <a:rPr lang="en-IN" dirty="0" smtClean="0"/>
              <a:t> </a:t>
            </a:r>
            <a:r>
              <a:rPr lang="hi-IN" dirty="0" smtClean="0"/>
              <a:t>हैं। चुंबन</a:t>
            </a:r>
            <a:r>
              <a:rPr lang="en-US" dirty="0" smtClean="0"/>
              <a:t>, </a:t>
            </a:r>
            <a:r>
              <a:rPr lang="hi-IN" dirty="0" smtClean="0"/>
              <a:t>आलिंगन</a:t>
            </a:r>
            <a:r>
              <a:rPr lang="en-US" dirty="0" smtClean="0"/>
              <a:t>, </a:t>
            </a:r>
            <a:r>
              <a:rPr lang="hi-IN" dirty="0" smtClean="0"/>
              <a:t>परिरंभण</a:t>
            </a:r>
            <a:r>
              <a:rPr lang="en-US" dirty="0" smtClean="0"/>
              <a:t>, </a:t>
            </a:r>
            <a:r>
              <a:rPr lang="hi-IN" dirty="0" smtClean="0"/>
              <a:t>दंतक्षत</a:t>
            </a:r>
            <a:r>
              <a:rPr lang="en-US" dirty="0" smtClean="0"/>
              <a:t>,</a:t>
            </a:r>
            <a:r>
              <a:rPr lang="hi-IN" dirty="0" smtClean="0"/>
              <a:t>दयन</a:t>
            </a:r>
            <a:r>
              <a:rPr lang="en-US" dirty="0" smtClean="0"/>
              <a:t>-</a:t>
            </a:r>
            <a:r>
              <a:rPr lang="hi-IN" dirty="0" smtClean="0"/>
              <a:t>वार्ता</a:t>
            </a:r>
            <a:r>
              <a:rPr lang="en-US" dirty="0" smtClean="0"/>
              <a:t>, </a:t>
            </a:r>
            <a:r>
              <a:rPr lang="hi-IN" dirty="0" smtClean="0"/>
              <a:t>कामातुरता</a:t>
            </a:r>
            <a:r>
              <a:rPr lang="en-US" dirty="0" smtClean="0"/>
              <a:t>, </a:t>
            </a:r>
            <a:r>
              <a:rPr lang="hi-IN" dirty="0" smtClean="0"/>
              <a:t>प्रथम समागम</a:t>
            </a:r>
            <a:r>
              <a:rPr lang="en-US" dirty="0" smtClean="0"/>
              <a:t>, </a:t>
            </a:r>
            <a:r>
              <a:rPr lang="hi-IN" dirty="0" smtClean="0"/>
              <a:t>कामुक चेष्टाएं और दूत</a:t>
            </a:r>
            <a:r>
              <a:rPr lang="en-US" dirty="0" smtClean="0"/>
              <a:t>-</a:t>
            </a:r>
            <a:r>
              <a:rPr lang="hi-IN" dirty="0" smtClean="0"/>
              <a:t>दूती के माध्यम से प्रेमालाप के संदेश सभी के सभी लौकिक प्रेम</a:t>
            </a:r>
            <a:r>
              <a:rPr lang="en-US" dirty="0" smtClean="0"/>
              <a:t>-</a:t>
            </a:r>
            <a:r>
              <a:rPr lang="hi-IN" dirty="0" smtClean="0"/>
              <a:t>व्यवहार रीतिकाल के कवियों ने चित्ताकर्षक लेखनौ में आबद्ध किए हैं। उदाहरण द्रष्टव्य है</a:t>
            </a:r>
            <a:r>
              <a:rPr lang="en-US" dirty="0" smtClean="0"/>
              <a:t>-</a:t>
            </a:r>
            <a:endParaRPr lang="en-IN" dirty="0" smtClean="0"/>
          </a:p>
          <a:p>
            <a:pPr algn="ctr">
              <a:buNone/>
            </a:pPr>
            <a:r>
              <a:rPr lang="en-US" b="1" dirty="0" smtClean="0"/>
              <a:t>	 </a:t>
            </a:r>
            <a:endParaRPr lang="en-IN" dirty="0" smtClean="0"/>
          </a:p>
          <a:p>
            <a:pPr algn="ctr">
              <a:buNone/>
            </a:pPr>
            <a:r>
              <a:rPr lang="hi-IN" b="1" dirty="0" smtClean="0"/>
              <a:t>बतरस लालच लाल की</a:t>
            </a:r>
            <a:r>
              <a:rPr lang="en-US" b="1" dirty="0" smtClean="0"/>
              <a:t>, </a:t>
            </a:r>
            <a:r>
              <a:rPr lang="hi-IN" b="1" dirty="0" smtClean="0"/>
              <a:t>मुरली घरी लुकाय।</a:t>
            </a:r>
            <a:endParaRPr lang="en-IN" dirty="0" smtClean="0"/>
          </a:p>
          <a:p>
            <a:pPr algn="ctr">
              <a:buNone/>
            </a:pPr>
            <a:r>
              <a:rPr lang="hi-IN" b="1" dirty="0" smtClean="0"/>
              <a:t>सर्सीह करे</a:t>
            </a:r>
            <a:r>
              <a:rPr lang="en-US" b="1" dirty="0" smtClean="0"/>
              <a:t>, </a:t>
            </a:r>
            <a:r>
              <a:rPr lang="hi-IN" b="1" dirty="0" smtClean="0"/>
              <a:t>भौह हंसै</a:t>
            </a:r>
            <a:r>
              <a:rPr lang="en-US" b="1" dirty="0" smtClean="0"/>
              <a:t>, </a:t>
            </a:r>
            <a:r>
              <a:rPr lang="hi-IN" b="1" dirty="0" smtClean="0"/>
              <a:t>दैन कहे</a:t>
            </a:r>
            <a:r>
              <a:rPr lang="en-US" b="1" dirty="0" smtClean="0"/>
              <a:t>, </a:t>
            </a:r>
            <a:r>
              <a:rPr lang="hi-IN" b="1" dirty="0" smtClean="0"/>
              <a:t>नटि जाय।।</a:t>
            </a:r>
            <a:endParaRPr lang="en-IN" dirty="0" smtClean="0"/>
          </a:p>
          <a:p>
            <a:pPr algn="ctr">
              <a:buNone/>
            </a:pPr>
            <a:r>
              <a:rPr lang="en-US" b="1" dirty="0" smtClean="0"/>
              <a:t> </a:t>
            </a:r>
            <a:endParaRPr lang="en-IN" dirty="0" smtClean="0"/>
          </a:p>
          <a:p>
            <a:pPr algn="ctr">
              <a:buNone/>
            </a:pPr>
            <a:r>
              <a:rPr lang="hi-IN" b="1" dirty="0" smtClean="0"/>
              <a:t>कहत नटत रिझत खिझत मिलत खिलत लजियात।</a:t>
            </a:r>
            <a:endParaRPr lang="en-IN" dirty="0" smtClean="0"/>
          </a:p>
          <a:p>
            <a:pPr algn="ctr">
              <a:buNone/>
            </a:pPr>
            <a:r>
              <a:rPr lang="hi-IN" b="1" dirty="0" smtClean="0"/>
              <a:t>भरे भौन में करत है</a:t>
            </a:r>
            <a:r>
              <a:rPr lang="en-US" b="1" dirty="0" smtClean="0"/>
              <a:t>, </a:t>
            </a:r>
            <a:r>
              <a:rPr lang="hi-IN" b="1" dirty="0" smtClean="0"/>
              <a:t>नैनन ही सर्सी बात।। </a:t>
            </a:r>
            <a:r>
              <a:rPr lang="en-US" b="1" dirty="0" smtClean="0"/>
              <a:t>- </a:t>
            </a:r>
            <a:r>
              <a:rPr lang="hi-IN" b="1" dirty="0" smtClean="0"/>
              <a:t>बिहारी</a:t>
            </a:r>
            <a:endParaRPr lang="en-IN" dirty="0" smtClean="0"/>
          </a:p>
          <a:p>
            <a:pPr algn="ctr">
              <a:buNone/>
            </a:pPr>
            <a:r>
              <a:rPr lang="en-US" b="1" dirty="0" smtClean="0"/>
              <a:t>                                             </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a:bodyPr>
          <a:lstStyle/>
          <a:p>
            <a:pPr>
              <a:buNone/>
            </a:pPr>
            <a:r>
              <a:rPr lang="en-US" b="1" dirty="0" smtClean="0"/>
              <a:t>	</a:t>
            </a:r>
            <a:r>
              <a:rPr lang="en-US" sz="2000" b="1" dirty="0" smtClean="0"/>
              <a:t>(5) </a:t>
            </a:r>
            <a:r>
              <a:rPr lang="hi-IN" sz="2000" b="1" dirty="0" smtClean="0"/>
              <a:t>वियोग श्रृंगार</a:t>
            </a:r>
            <a:endParaRPr lang="en-IN" sz="2000" dirty="0" smtClean="0"/>
          </a:p>
          <a:p>
            <a:pPr algn="just">
              <a:buNone/>
            </a:pPr>
            <a:r>
              <a:rPr lang="en-US" b="1" dirty="0" smtClean="0"/>
              <a:t> </a:t>
            </a:r>
            <a:endParaRPr lang="en-IN" dirty="0" smtClean="0"/>
          </a:p>
          <a:p>
            <a:pPr algn="just">
              <a:buNone/>
            </a:pPr>
            <a:r>
              <a:rPr lang="en-IN" sz="2200" dirty="0" smtClean="0"/>
              <a:t>	</a:t>
            </a:r>
            <a:r>
              <a:rPr lang="hi-IN" sz="2200" dirty="0" smtClean="0"/>
              <a:t>रीतिकालीन काव्य में वियोग वर्णन की प्रधानता रही है। कवियों ने शास्त्रीय आधार पर जहाँ वियोग की अवस्थाओं</a:t>
            </a:r>
            <a:r>
              <a:rPr lang="en-US" sz="2200" dirty="0" smtClean="0"/>
              <a:t>-</a:t>
            </a:r>
            <a:r>
              <a:rPr lang="hi-IN" sz="2200" dirty="0" smtClean="0"/>
              <a:t>पूर्वराग</a:t>
            </a:r>
            <a:r>
              <a:rPr lang="en-US" sz="2200" dirty="0" smtClean="0"/>
              <a:t>, </a:t>
            </a:r>
            <a:r>
              <a:rPr lang="hi-IN" sz="2200" dirty="0" smtClean="0"/>
              <a:t>मान</a:t>
            </a:r>
            <a:r>
              <a:rPr lang="en-US" sz="2200" dirty="0" smtClean="0"/>
              <a:t>, </a:t>
            </a:r>
            <a:r>
              <a:rPr lang="hi-IN" sz="2200" dirty="0" smtClean="0"/>
              <a:t>प्रवास</a:t>
            </a:r>
            <a:r>
              <a:rPr lang="en-US" sz="2200" dirty="0" smtClean="0"/>
              <a:t>, </a:t>
            </a:r>
            <a:r>
              <a:rPr lang="hi-IN" sz="2200" dirty="0" smtClean="0"/>
              <a:t>करूण एवं वियोगजन्य दशाओं</a:t>
            </a:r>
            <a:r>
              <a:rPr lang="en-US" sz="2200" dirty="0" smtClean="0"/>
              <a:t>-</a:t>
            </a:r>
            <a:r>
              <a:rPr lang="hi-IN" sz="2200" dirty="0" smtClean="0"/>
              <a:t>चिन्ता</a:t>
            </a:r>
            <a:r>
              <a:rPr lang="en-US" sz="2200" dirty="0" smtClean="0"/>
              <a:t>, </a:t>
            </a:r>
            <a:r>
              <a:rPr lang="hi-IN" sz="2200" dirty="0" smtClean="0"/>
              <a:t>स्मृति</a:t>
            </a:r>
            <a:r>
              <a:rPr lang="en-US" sz="2200" dirty="0" smtClean="0"/>
              <a:t>, </a:t>
            </a:r>
            <a:r>
              <a:rPr lang="hi-IN" sz="2200" dirty="0" smtClean="0"/>
              <a:t>अभिलाषा</a:t>
            </a:r>
            <a:r>
              <a:rPr lang="en-US" sz="2200" dirty="0" smtClean="0"/>
              <a:t>, </a:t>
            </a:r>
            <a:r>
              <a:rPr lang="hi-IN" sz="2200" dirty="0" smtClean="0"/>
              <a:t>गुणकथन</a:t>
            </a:r>
            <a:r>
              <a:rPr lang="en-US" sz="2200" dirty="0" smtClean="0"/>
              <a:t>, </a:t>
            </a:r>
            <a:r>
              <a:rPr lang="hi-IN" sz="2200" dirty="0" smtClean="0"/>
              <a:t>उद्वेग</a:t>
            </a:r>
            <a:r>
              <a:rPr lang="en-US" sz="2200" dirty="0" smtClean="0"/>
              <a:t>, </a:t>
            </a:r>
            <a:r>
              <a:rPr lang="hi-IN" sz="2200" dirty="0" smtClean="0"/>
              <a:t>उन्माद</a:t>
            </a:r>
            <a:r>
              <a:rPr lang="en-US" sz="2200" dirty="0" smtClean="0"/>
              <a:t>, </a:t>
            </a:r>
            <a:r>
              <a:rPr lang="hi-IN" sz="2200" dirty="0" smtClean="0"/>
              <a:t>प्रताप</a:t>
            </a:r>
            <a:r>
              <a:rPr lang="en-US" sz="2200" dirty="0" smtClean="0"/>
              <a:t>,</a:t>
            </a:r>
            <a:r>
              <a:rPr lang="hi-IN" sz="2200" dirty="0" smtClean="0"/>
              <a:t>स्याधि जड़ता एवं मरण से परिपूर्ण नायक</a:t>
            </a:r>
            <a:r>
              <a:rPr lang="en-US" sz="2200" dirty="0" smtClean="0"/>
              <a:t>-</a:t>
            </a:r>
            <a:r>
              <a:rPr lang="hi-IN" sz="2200" dirty="0" smtClean="0"/>
              <a:t>नायिकाओं के प्रेम का वर्णन किया है। यहीं लोक जीवन एवं व्यवहार के अनुरूप नायिकाओं एवं स्वयं प्रेमी कवियों ने अपनी बिरहाकुलता का प्रभावो वर्णन किया है। कहीं</a:t>
            </a:r>
            <a:r>
              <a:rPr lang="en-US" sz="2200" dirty="0" smtClean="0"/>
              <a:t>-</a:t>
            </a:r>
            <a:r>
              <a:rPr lang="hi-IN" sz="2200" dirty="0" smtClean="0"/>
              <a:t>कहीं इनका विरह</a:t>
            </a:r>
            <a:r>
              <a:rPr lang="en-US" sz="2200" dirty="0" smtClean="0"/>
              <a:t>- </a:t>
            </a:r>
            <a:r>
              <a:rPr lang="hi-IN" sz="2200" dirty="0" smtClean="0"/>
              <a:t>वर्णन उपहास योग्य तक बन जाता है</a:t>
            </a:r>
            <a:r>
              <a:rPr lang="en-US" sz="2200" dirty="0" smtClean="0"/>
              <a:t>-       </a:t>
            </a:r>
            <a:endParaRPr lang="en-IN" sz="2200" dirty="0" smtClean="0"/>
          </a:p>
          <a:p>
            <a:pPr algn="ctr">
              <a:buNone/>
            </a:pPr>
            <a:r>
              <a:rPr lang="en-US" dirty="0" smtClean="0"/>
              <a:t> </a:t>
            </a:r>
            <a:endParaRPr lang="en-IN" dirty="0" smtClean="0"/>
          </a:p>
          <a:p>
            <a:pPr algn="ctr">
              <a:buNone/>
            </a:pPr>
            <a:r>
              <a:rPr lang="hi-IN" sz="2000" b="1" dirty="0" smtClean="0"/>
              <a:t>आड़े दै आले वसन</a:t>
            </a:r>
            <a:r>
              <a:rPr lang="en-US" sz="2000" b="1" dirty="0" smtClean="0"/>
              <a:t>, </a:t>
            </a:r>
            <a:r>
              <a:rPr lang="hi-IN" sz="2000" b="1" dirty="0" smtClean="0"/>
              <a:t>जाड़े हूँ की राति।</a:t>
            </a:r>
            <a:endParaRPr lang="en-IN" sz="2000" dirty="0" smtClean="0"/>
          </a:p>
          <a:p>
            <a:pPr algn="ctr">
              <a:buNone/>
            </a:pPr>
            <a:r>
              <a:rPr lang="hi-IN" sz="2000" b="1" dirty="0" smtClean="0"/>
              <a:t>साहसु ककै सनेह</a:t>
            </a:r>
            <a:r>
              <a:rPr lang="en-US" sz="2000" b="1" dirty="0" smtClean="0"/>
              <a:t>-</a:t>
            </a:r>
            <a:r>
              <a:rPr lang="hi-IN" sz="2000" b="1" dirty="0" smtClean="0"/>
              <a:t>बस</a:t>
            </a:r>
            <a:r>
              <a:rPr lang="en-US" sz="2000" b="1" dirty="0" smtClean="0"/>
              <a:t>, </a:t>
            </a:r>
            <a:r>
              <a:rPr lang="hi-IN" sz="2000" b="1" dirty="0" smtClean="0"/>
              <a:t>सखी सबै डिंग जाति।।</a:t>
            </a:r>
            <a:r>
              <a:rPr lang="en-US" sz="2000" b="1" dirty="0" smtClean="0"/>
              <a:t>    - </a:t>
            </a:r>
            <a:r>
              <a:rPr lang="hi-IN" sz="2000" b="1" dirty="0" smtClean="0"/>
              <a:t>बिहारी</a:t>
            </a:r>
            <a:endParaRPr lang="en-IN" sz="2000" dirty="0" smtClean="0"/>
          </a:p>
          <a:p>
            <a:pPr algn="ctr">
              <a:buNone/>
            </a:pPr>
            <a:r>
              <a:rPr lang="en-US" b="1" dirty="0" smtClean="0"/>
              <a:t>                                             </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70000" lnSpcReduction="20000"/>
          </a:bodyPr>
          <a:lstStyle/>
          <a:p>
            <a:pPr>
              <a:buNone/>
            </a:pPr>
            <a:r>
              <a:rPr lang="en-US" b="1" dirty="0" smtClean="0"/>
              <a:t>	(6) </a:t>
            </a:r>
            <a:r>
              <a:rPr lang="hi-IN" b="1" dirty="0" smtClean="0"/>
              <a:t>नायक</a:t>
            </a:r>
            <a:r>
              <a:rPr lang="en-US" b="1" dirty="0" smtClean="0"/>
              <a:t>-</a:t>
            </a:r>
            <a:r>
              <a:rPr lang="hi-IN" b="1" dirty="0" smtClean="0"/>
              <a:t>नायिका</a:t>
            </a:r>
            <a:r>
              <a:rPr lang="en-US" b="1" dirty="0" smtClean="0"/>
              <a:t>-</a:t>
            </a:r>
            <a:r>
              <a:rPr lang="hi-IN" b="1" dirty="0" smtClean="0"/>
              <a:t>भेद का वर्णन</a:t>
            </a:r>
            <a:endParaRPr lang="en-IN" dirty="0" smtClean="0"/>
          </a:p>
          <a:p>
            <a:pPr>
              <a:buNone/>
            </a:pPr>
            <a:r>
              <a:rPr lang="en-US" b="1" dirty="0" smtClean="0"/>
              <a:t>	 </a:t>
            </a:r>
            <a:endParaRPr lang="en-IN" dirty="0" smtClean="0"/>
          </a:p>
          <a:p>
            <a:pPr algn="just">
              <a:buNone/>
            </a:pPr>
            <a:r>
              <a:rPr lang="en-IN" dirty="0" smtClean="0"/>
              <a:t>	</a:t>
            </a:r>
            <a:r>
              <a:rPr lang="hi-IN" dirty="0" smtClean="0"/>
              <a:t>रीतिकालीन कवियों ने आचार्यत्व के मोह में काव्यांगों का विवेचन</a:t>
            </a:r>
            <a:r>
              <a:rPr lang="en-US" dirty="0" smtClean="0"/>
              <a:t>-</a:t>
            </a:r>
            <a:r>
              <a:rPr lang="hi-IN" dirty="0" smtClean="0"/>
              <a:t>वर्णन संस्कृत काव्यशास्त्र से आधार ग्रहण करते हुए सरस उदाहरणों में प्रस्तुत किया है। श्रृंगार रस प्रधान कविताओं में देव</a:t>
            </a:r>
            <a:r>
              <a:rPr lang="en-US" dirty="0" smtClean="0"/>
              <a:t>, </a:t>
            </a:r>
            <a:r>
              <a:rPr lang="hi-IN" dirty="0" smtClean="0"/>
              <a:t>केशवदास</a:t>
            </a:r>
            <a:r>
              <a:rPr lang="en-US" dirty="0" smtClean="0"/>
              <a:t>, </a:t>
            </a:r>
            <a:r>
              <a:rPr lang="hi-IN" dirty="0" smtClean="0"/>
              <a:t>श्रीपति</a:t>
            </a:r>
            <a:r>
              <a:rPr lang="en-US" dirty="0" smtClean="0"/>
              <a:t>, </a:t>
            </a:r>
            <a:r>
              <a:rPr lang="hi-IN" dirty="0" smtClean="0"/>
              <a:t>चिन्तामणि</a:t>
            </a:r>
            <a:r>
              <a:rPr lang="en-US" dirty="0" smtClean="0"/>
              <a:t>, </a:t>
            </a:r>
            <a:r>
              <a:rPr lang="hi-IN" dirty="0" smtClean="0"/>
              <a:t>भिखारीदास आदि ने नायिका के नखशिख सौन्दर्य का वर्णन भी किया और नायक</a:t>
            </a:r>
            <a:r>
              <a:rPr lang="en-US" dirty="0" smtClean="0"/>
              <a:t>-</a:t>
            </a:r>
            <a:r>
              <a:rPr lang="hi-IN" dirty="0" smtClean="0"/>
              <a:t>नायिका के बीच चल रहे प्रेमालाप का वर्णन भी। जाति</a:t>
            </a:r>
            <a:r>
              <a:rPr lang="en-US" dirty="0" smtClean="0"/>
              <a:t>, </a:t>
            </a:r>
            <a:r>
              <a:rPr lang="hi-IN" dirty="0" smtClean="0"/>
              <a:t>गुण</a:t>
            </a:r>
            <a:r>
              <a:rPr lang="en-US" dirty="0" smtClean="0"/>
              <a:t>, </a:t>
            </a:r>
            <a:r>
              <a:rPr lang="hi-IN" dirty="0" smtClean="0"/>
              <a:t>अवस्था</a:t>
            </a:r>
            <a:r>
              <a:rPr lang="en-US" dirty="0" smtClean="0"/>
              <a:t>, </a:t>
            </a:r>
            <a:r>
              <a:rPr lang="hi-IN" dirty="0" smtClean="0"/>
              <a:t>प्रकृति</a:t>
            </a:r>
            <a:r>
              <a:rPr lang="en-US" dirty="0" smtClean="0"/>
              <a:t>, </a:t>
            </a:r>
            <a:r>
              <a:rPr lang="hi-IN" dirty="0" smtClean="0"/>
              <a:t>स्वभाव</a:t>
            </a:r>
            <a:r>
              <a:rPr lang="en-US" dirty="0" smtClean="0"/>
              <a:t>, </a:t>
            </a:r>
            <a:r>
              <a:rPr lang="hi-IN" dirty="0" smtClean="0"/>
              <a:t>प्रेम आदि के आधार पर रीतिकवियों द्वारा नायिकाओं के अनेक भेद</a:t>
            </a:r>
            <a:r>
              <a:rPr lang="en-US" dirty="0" smtClean="0"/>
              <a:t>-</a:t>
            </a:r>
            <a:r>
              <a:rPr lang="hi-IN" dirty="0" smtClean="0"/>
              <a:t>प्रभेद किए गए और एक</a:t>
            </a:r>
            <a:r>
              <a:rPr lang="en-US" dirty="0" smtClean="0"/>
              <a:t>-</a:t>
            </a:r>
            <a:r>
              <a:rPr lang="hi-IN" dirty="0" smtClean="0"/>
              <a:t>एक अंग पर ग्रंथ तक लिख दिए गए। जैसे</a:t>
            </a:r>
            <a:r>
              <a:rPr lang="en-US" dirty="0" smtClean="0"/>
              <a:t>-</a:t>
            </a:r>
            <a:r>
              <a:rPr lang="hi-IN" dirty="0" smtClean="0"/>
              <a:t>अलकशतक</a:t>
            </a:r>
            <a:r>
              <a:rPr lang="en-US" dirty="0" smtClean="0"/>
              <a:t>, </a:t>
            </a:r>
            <a:r>
              <a:rPr lang="hi-IN" dirty="0" smtClean="0"/>
              <a:t>तिलकशतक। नायिकाओं के तीन से लेकर तीन सौ चौरासी तक भेद रीतिकाल में किए गए। जैसे</a:t>
            </a:r>
            <a:r>
              <a:rPr lang="en-US" dirty="0" smtClean="0"/>
              <a:t>-</a:t>
            </a:r>
            <a:r>
              <a:rPr lang="hi-IN" dirty="0" smtClean="0"/>
              <a:t>नवयौवना</a:t>
            </a:r>
            <a:r>
              <a:rPr lang="en-US" dirty="0" smtClean="0"/>
              <a:t>, </a:t>
            </a:r>
            <a:r>
              <a:rPr lang="hi-IN" dirty="0" smtClean="0"/>
              <a:t>ज्ञात यौवना</a:t>
            </a:r>
            <a:r>
              <a:rPr lang="en-US" dirty="0" smtClean="0"/>
              <a:t>, </a:t>
            </a:r>
            <a:r>
              <a:rPr lang="hi-IN" dirty="0" smtClean="0"/>
              <a:t>अज्ञात यौवना</a:t>
            </a:r>
            <a:r>
              <a:rPr lang="en-US" dirty="0" smtClean="0"/>
              <a:t>, </a:t>
            </a:r>
            <a:r>
              <a:rPr lang="hi-IN" dirty="0" smtClean="0"/>
              <a:t>वयसंधि यौवना</a:t>
            </a:r>
            <a:r>
              <a:rPr lang="en-US" dirty="0" smtClean="0"/>
              <a:t>, </a:t>
            </a:r>
            <a:r>
              <a:rPr lang="hi-IN" dirty="0" smtClean="0"/>
              <a:t>रूप</a:t>
            </a:r>
            <a:r>
              <a:rPr lang="en-US" dirty="0" smtClean="0"/>
              <a:t>-</a:t>
            </a:r>
            <a:r>
              <a:rPr lang="hi-IN" dirty="0" smtClean="0"/>
              <a:t>गुण</a:t>
            </a:r>
            <a:r>
              <a:rPr lang="en-US" dirty="0" smtClean="0"/>
              <a:t>-</a:t>
            </a:r>
            <a:r>
              <a:rPr lang="hi-IN" dirty="0" smtClean="0"/>
              <a:t>गर्विता</a:t>
            </a:r>
            <a:r>
              <a:rPr lang="en-US" dirty="0" smtClean="0"/>
              <a:t>, </a:t>
            </a:r>
            <a:r>
              <a:rPr lang="hi-IN" dirty="0" smtClean="0"/>
              <a:t>नवविवाहिता</a:t>
            </a:r>
            <a:r>
              <a:rPr lang="en-US" dirty="0" smtClean="0"/>
              <a:t>, </a:t>
            </a:r>
            <a:r>
              <a:rPr lang="hi-IN" dirty="0" smtClean="0"/>
              <a:t>स्वकीया</a:t>
            </a:r>
            <a:r>
              <a:rPr lang="en-US" dirty="0" smtClean="0"/>
              <a:t>, </a:t>
            </a:r>
            <a:r>
              <a:rPr lang="hi-IN" dirty="0" smtClean="0"/>
              <a:t>परकीया</a:t>
            </a:r>
            <a:r>
              <a:rPr lang="en-US" dirty="0" smtClean="0"/>
              <a:t>, </a:t>
            </a:r>
            <a:r>
              <a:rPr lang="hi-IN" dirty="0" smtClean="0"/>
              <a:t>प्रोषितपतिका</a:t>
            </a:r>
            <a:r>
              <a:rPr lang="en-US" dirty="0" smtClean="0"/>
              <a:t>, </a:t>
            </a:r>
            <a:r>
              <a:rPr lang="hi-IN" dirty="0" smtClean="0"/>
              <a:t>अप्प्रोषितपतिका</a:t>
            </a:r>
            <a:r>
              <a:rPr lang="en-US" dirty="0" smtClean="0"/>
              <a:t>, </a:t>
            </a:r>
            <a:r>
              <a:rPr lang="hi-IN" dirty="0" smtClean="0"/>
              <a:t>मध्या</a:t>
            </a:r>
            <a:r>
              <a:rPr lang="en-US" dirty="0" smtClean="0"/>
              <a:t>, </a:t>
            </a:r>
            <a:r>
              <a:rPr lang="hi-IN" dirty="0" smtClean="0"/>
              <a:t>खंडिता</a:t>
            </a:r>
            <a:r>
              <a:rPr lang="en-US" dirty="0" smtClean="0"/>
              <a:t>, </a:t>
            </a:r>
            <a:r>
              <a:rPr lang="hi-IN" dirty="0" smtClean="0"/>
              <a:t>अखंडिता</a:t>
            </a:r>
            <a:r>
              <a:rPr lang="en-US" dirty="0" smtClean="0"/>
              <a:t>, </a:t>
            </a:r>
            <a:r>
              <a:rPr lang="hi-IN" dirty="0" smtClean="0"/>
              <a:t>चन्द्रमुखी</a:t>
            </a:r>
            <a:r>
              <a:rPr lang="en-US" dirty="0" smtClean="0"/>
              <a:t>, </a:t>
            </a:r>
            <a:r>
              <a:rPr lang="hi-IN" dirty="0" smtClean="0"/>
              <a:t>पद्मिनी</a:t>
            </a:r>
            <a:r>
              <a:rPr lang="en-US" dirty="0" smtClean="0"/>
              <a:t>, </a:t>
            </a:r>
            <a:r>
              <a:rPr lang="hi-IN" dirty="0" smtClean="0"/>
              <a:t>कमलिनी</a:t>
            </a:r>
            <a:r>
              <a:rPr lang="en-US" dirty="0" smtClean="0"/>
              <a:t>, </a:t>
            </a:r>
            <a:r>
              <a:rPr lang="hi-IN" dirty="0" smtClean="0"/>
              <a:t>नवौढ़ा</a:t>
            </a:r>
            <a:r>
              <a:rPr lang="en-US" dirty="0" smtClean="0"/>
              <a:t>, </a:t>
            </a:r>
            <a:r>
              <a:rPr lang="hi-IN" dirty="0" smtClean="0"/>
              <a:t>प्रौढ़ा</a:t>
            </a:r>
            <a:r>
              <a:rPr lang="en-US" dirty="0" smtClean="0"/>
              <a:t>, </a:t>
            </a:r>
            <a:r>
              <a:rPr lang="hi-IN" dirty="0" smtClean="0"/>
              <a:t>पूर्वानुरागिनी</a:t>
            </a:r>
            <a:r>
              <a:rPr lang="en-US" dirty="0" smtClean="0"/>
              <a:t>, </a:t>
            </a:r>
            <a:r>
              <a:rPr lang="hi-IN" dirty="0" smtClean="0"/>
              <a:t>शुक्लाभिसारिका</a:t>
            </a:r>
            <a:r>
              <a:rPr lang="en-US" dirty="0" smtClean="0"/>
              <a:t>, </a:t>
            </a:r>
            <a:r>
              <a:rPr lang="hi-IN" dirty="0" smtClean="0"/>
              <a:t>कृष्णाभिसारिका</a:t>
            </a:r>
            <a:r>
              <a:rPr lang="en-US" dirty="0" smtClean="0"/>
              <a:t>, </a:t>
            </a:r>
            <a:r>
              <a:rPr lang="hi-IN" dirty="0" smtClean="0"/>
              <a:t>विरहोल्कठिता</a:t>
            </a:r>
            <a:r>
              <a:rPr lang="en-US" dirty="0" smtClean="0"/>
              <a:t>, </a:t>
            </a:r>
            <a:r>
              <a:rPr lang="hi-IN" dirty="0" smtClean="0"/>
              <a:t>वासकसन्जा</a:t>
            </a:r>
            <a:r>
              <a:rPr lang="en-US" dirty="0" smtClean="0"/>
              <a:t>, </a:t>
            </a:r>
            <a:r>
              <a:rPr lang="hi-IN" dirty="0" smtClean="0"/>
              <a:t>देव गंधर्वी</a:t>
            </a:r>
            <a:r>
              <a:rPr lang="en-US" dirty="0" smtClean="0"/>
              <a:t>, </a:t>
            </a:r>
            <a:r>
              <a:rPr lang="hi-IN" dirty="0" smtClean="0"/>
              <a:t>गंधर्व मानुषी</a:t>
            </a:r>
            <a:r>
              <a:rPr lang="en-US" dirty="0" smtClean="0"/>
              <a:t>, </a:t>
            </a:r>
            <a:r>
              <a:rPr lang="hi-IN" dirty="0" smtClean="0"/>
              <a:t>सोनारिन</a:t>
            </a:r>
            <a:r>
              <a:rPr lang="en-US" dirty="0" smtClean="0"/>
              <a:t>, </a:t>
            </a:r>
            <a:r>
              <a:rPr lang="hi-IN" dirty="0" smtClean="0"/>
              <a:t>धोबिन</a:t>
            </a:r>
            <a:r>
              <a:rPr lang="en-US" dirty="0" smtClean="0"/>
              <a:t>, </a:t>
            </a:r>
            <a:r>
              <a:rPr lang="hi-IN" dirty="0" smtClean="0"/>
              <a:t>अहीरिन</a:t>
            </a:r>
            <a:r>
              <a:rPr lang="en-US" dirty="0" smtClean="0"/>
              <a:t>, </a:t>
            </a:r>
            <a:r>
              <a:rPr lang="hi-IN" dirty="0" smtClean="0"/>
              <a:t>कौशल वधू</a:t>
            </a:r>
            <a:r>
              <a:rPr lang="en-US" dirty="0" smtClean="0"/>
              <a:t>, </a:t>
            </a:r>
            <a:r>
              <a:rPr lang="hi-IN" dirty="0" smtClean="0"/>
              <a:t>राजपूतो वधू</a:t>
            </a:r>
            <a:r>
              <a:rPr lang="en-US" dirty="0" smtClean="0"/>
              <a:t>, </a:t>
            </a:r>
            <a:r>
              <a:rPr lang="hi-IN" dirty="0" smtClean="0"/>
              <a:t>गुजराती वधू</a:t>
            </a:r>
            <a:r>
              <a:rPr lang="en-US" dirty="0" smtClean="0"/>
              <a:t>, </a:t>
            </a:r>
            <a:r>
              <a:rPr lang="hi-IN" dirty="0" smtClean="0"/>
              <a:t>मराठी वधू आदि।</a:t>
            </a:r>
            <a:endParaRPr lang="en-IN" dirty="0" smtClean="0"/>
          </a:p>
          <a:p>
            <a:pPr algn="ctr">
              <a:buNone/>
            </a:pPr>
            <a:r>
              <a:rPr lang="en-IN" b="1" dirty="0" smtClean="0"/>
              <a:t>	</a:t>
            </a:r>
            <a:r>
              <a:rPr lang="hi-IN" b="1" dirty="0" smtClean="0"/>
              <a:t>अज्ञात यौवना</a:t>
            </a:r>
            <a:r>
              <a:rPr lang="en-US" b="1" dirty="0" smtClean="0"/>
              <a:t>-</a:t>
            </a:r>
          </a:p>
          <a:p>
            <a:pPr algn="ctr">
              <a:buNone/>
            </a:pPr>
            <a:endParaRPr lang="en-IN" dirty="0" smtClean="0"/>
          </a:p>
          <a:p>
            <a:pPr algn="ctr">
              <a:buNone/>
            </a:pPr>
            <a:r>
              <a:rPr lang="en-IN" b="1" dirty="0" smtClean="0"/>
              <a:t>	</a:t>
            </a:r>
            <a:r>
              <a:rPr lang="hi-IN" b="1" dirty="0" smtClean="0"/>
              <a:t>फूलति कली गुलाब की</a:t>
            </a:r>
            <a:r>
              <a:rPr lang="en-US" b="1" dirty="0" smtClean="0"/>
              <a:t>, </a:t>
            </a:r>
            <a:r>
              <a:rPr lang="hi-IN" b="1" dirty="0" smtClean="0"/>
              <a:t>सखि यह रूप लखै न।</a:t>
            </a:r>
            <a:endParaRPr lang="en-IN" dirty="0" smtClean="0"/>
          </a:p>
          <a:p>
            <a:pPr algn="ctr">
              <a:buNone/>
            </a:pPr>
            <a:r>
              <a:rPr lang="en-IN" b="1" dirty="0" smtClean="0"/>
              <a:t>	</a:t>
            </a:r>
            <a:r>
              <a:rPr lang="hi-IN" b="1" dirty="0" smtClean="0"/>
              <a:t>मनो बुलावति मधुप को</a:t>
            </a:r>
            <a:r>
              <a:rPr lang="en-US" b="1" dirty="0" smtClean="0"/>
              <a:t>, </a:t>
            </a:r>
            <a:r>
              <a:rPr lang="hi-IN" b="1" dirty="0" smtClean="0"/>
              <a:t>दे चुटकी की सैन।। </a:t>
            </a:r>
            <a:r>
              <a:rPr lang="en-US" b="1" dirty="0" smtClean="0"/>
              <a:t>- </a:t>
            </a:r>
            <a:r>
              <a:rPr lang="hi-IN" b="1" dirty="0" smtClean="0"/>
              <a:t>मतिराम</a:t>
            </a:r>
            <a:endParaRPr lang="en-IN" dirty="0" smtClean="0"/>
          </a:p>
          <a:p>
            <a:pPr algn="ctr">
              <a:buNone/>
            </a:pPr>
            <a:r>
              <a:rPr lang="en-US" b="1" dirty="0" smtClean="0"/>
              <a:t>                                             </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92500" lnSpcReduction="20000"/>
          </a:bodyPr>
          <a:lstStyle/>
          <a:p>
            <a:pPr algn="just">
              <a:buNone/>
            </a:pPr>
            <a:r>
              <a:rPr lang="en-US" sz="2000" b="1" dirty="0" smtClean="0"/>
              <a:t>	(7) </a:t>
            </a:r>
            <a:r>
              <a:rPr lang="hi-IN" sz="2000" b="1" dirty="0" smtClean="0"/>
              <a:t>प्रकृति</a:t>
            </a:r>
            <a:r>
              <a:rPr lang="en-US" sz="2000" b="1" dirty="0" smtClean="0"/>
              <a:t>-</a:t>
            </a:r>
            <a:r>
              <a:rPr lang="hi-IN" sz="2000" b="1" dirty="0" smtClean="0"/>
              <a:t>चित्रण</a:t>
            </a:r>
            <a:endParaRPr lang="en-IN" sz="2000" dirty="0" smtClean="0"/>
          </a:p>
          <a:p>
            <a:pPr algn="just">
              <a:buNone/>
            </a:pPr>
            <a:r>
              <a:rPr lang="en-US" sz="2000" dirty="0" smtClean="0"/>
              <a:t> </a:t>
            </a:r>
            <a:endParaRPr lang="en-IN" sz="2000" dirty="0" smtClean="0"/>
          </a:p>
          <a:p>
            <a:pPr algn="just">
              <a:buNone/>
            </a:pPr>
            <a:r>
              <a:rPr lang="en-IN" sz="2000" dirty="0" smtClean="0"/>
              <a:t>	</a:t>
            </a:r>
            <a:r>
              <a:rPr lang="hi-IN" sz="2000" dirty="0" smtClean="0"/>
              <a:t>रीतिकाल</a:t>
            </a:r>
            <a:r>
              <a:rPr lang="hi-IN" sz="2000" b="1" dirty="0" smtClean="0"/>
              <a:t> </a:t>
            </a:r>
            <a:r>
              <a:rPr lang="hi-IN" sz="2000" dirty="0" smtClean="0"/>
              <a:t>में</a:t>
            </a:r>
            <a:r>
              <a:rPr lang="hi-IN" sz="2000" b="1" dirty="0" smtClean="0"/>
              <a:t> </a:t>
            </a:r>
            <a:r>
              <a:rPr lang="hi-IN" sz="2000" dirty="0" smtClean="0"/>
              <a:t>प्रकृति</a:t>
            </a:r>
            <a:r>
              <a:rPr lang="hi-IN" sz="2000" b="1" dirty="0" smtClean="0"/>
              <a:t> </a:t>
            </a:r>
            <a:r>
              <a:rPr lang="hi-IN" sz="2000" dirty="0" smtClean="0"/>
              <a:t>की</a:t>
            </a:r>
            <a:r>
              <a:rPr lang="hi-IN" sz="2000" b="1" dirty="0" smtClean="0"/>
              <a:t> </a:t>
            </a:r>
            <a:r>
              <a:rPr lang="hi-IN" sz="2000" dirty="0" smtClean="0"/>
              <a:t>षट्ऋतुओं</a:t>
            </a:r>
            <a:r>
              <a:rPr lang="hi-IN" sz="2000" b="1" dirty="0" smtClean="0"/>
              <a:t> </a:t>
            </a:r>
            <a:r>
              <a:rPr lang="hi-IN" sz="2000" dirty="0" smtClean="0"/>
              <a:t>एवं</a:t>
            </a:r>
            <a:r>
              <a:rPr lang="hi-IN" sz="2000" b="1" dirty="0" smtClean="0"/>
              <a:t> </a:t>
            </a:r>
            <a:r>
              <a:rPr lang="hi-IN" sz="2000" dirty="0" smtClean="0"/>
              <a:t>बारहमासा</a:t>
            </a:r>
            <a:r>
              <a:rPr lang="hi-IN" sz="2000" b="1" dirty="0" smtClean="0"/>
              <a:t> </a:t>
            </a:r>
            <a:r>
              <a:rPr lang="hi-IN" sz="2000" dirty="0" smtClean="0"/>
              <a:t>का</a:t>
            </a:r>
            <a:r>
              <a:rPr lang="hi-IN" sz="2000" b="1" dirty="0" smtClean="0"/>
              <a:t> </a:t>
            </a:r>
            <a:r>
              <a:rPr lang="hi-IN" sz="2000" dirty="0" smtClean="0"/>
              <a:t>स्वतंत्र</a:t>
            </a:r>
            <a:r>
              <a:rPr lang="hi-IN" sz="2000" b="1" dirty="0" smtClean="0"/>
              <a:t> </a:t>
            </a:r>
            <a:r>
              <a:rPr lang="hi-IN" sz="2000" dirty="0" smtClean="0"/>
              <a:t>चित्रण</a:t>
            </a:r>
            <a:r>
              <a:rPr lang="hi-IN" sz="2000" b="1" dirty="0" smtClean="0"/>
              <a:t> </a:t>
            </a:r>
            <a:r>
              <a:rPr lang="hi-IN" sz="2000" dirty="0" smtClean="0"/>
              <a:t>कम</a:t>
            </a:r>
            <a:r>
              <a:rPr lang="hi-IN" sz="2000" b="1" dirty="0" smtClean="0"/>
              <a:t> </a:t>
            </a:r>
            <a:r>
              <a:rPr lang="hi-IN" sz="2000" dirty="0" smtClean="0"/>
              <a:t>ही</a:t>
            </a:r>
            <a:r>
              <a:rPr lang="hi-IN" sz="2000" b="1" dirty="0" smtClean="0"/>
              <a:t> </a:t>
            </a:r>
            <a:r>
              <a:rPr lang="hi-IN" sz="2000" dirty="0" smtClean="0"/>
              <a:t>मिलता</a:t>
            </a:r>
            <a:r>
              <a:rPr lang="hi-IN" sz="2000" b="1" dirty="0" smtClean="0"/>
              <a:t> </a:t>
            </a:r>
            <a:r>
              <a:rPr lang="hi-IN" sz="2000" dirty="0" smtClean="0"/>
              <a:t>है।</a:t>
            </a:r>
            <a:r>
              <a:rPr lang="hi-IN" sz="2000" b="1" dirty="0" smtClean="0"/>
              <a:t> </a:t>
            </a:r>
            <a:r>
              <a:rPr lang="hi-IN" sz="2000" dirty="0" smtClean="0"/>
              <a:t>श्रृंगार</a:t>
            </a:r>
            <a:r>
              <a:rPr lang="hi-IN" sz="2000" b="1" dirty="0" smtClean="0"/>
              <a:t> </a:t>
            </a:r>
            <a:r>
              <a:rPr lang="hi-IN" sz="2000" dirty="0" smtClean="0"/>
              <a:t>रस</a:t>
            </a:r>
            <a:r>
              <a:rPr lang="hi-IN" sz="2000" b="1" dirty="0" smtClean="0"/>
              <a:t> </a:t>
            </a:r>
            <a:r>
              <a:rPr lang="hi-IN" sz="2000" dirty="0" smtClean="0"/>
              <a:t>के</a:t>
            </a:r>
            <a:r>
              <a:rPr lang="hi-IN" sz="2000" b="1" dirty="0" smtClean="0"/>
              <a:t> </a:t>
            </a:r>
            <a:r>
              <a:rPr lang="hi-IN" sz="2000" dirty="0" smtClean="0"/>
              <a:t>संयोग</a:t>
            </a:r>
            <a:r>
              <a:rPr lang="hi-IN" sz="2000" b="1" dirty="0" smtClean="0"/>
              <a:t> </a:t>
            </a:r>
            <a:r>
              <a:rPr lang="hi-IN" sz="2000" dirty="0" smtClean="0"/>
              <a:t>एवं</a:t>
            </a:r>
            <a:r>
              <a:rPr lang="hi-IN" sz="2000" b="1" dirty="0" smtClean="0"/>
              <a:t> </a:t>
            </a:r>
            <a:r>
              <a:rPr lang="hi-IN" sz="2000" dirty="0" smtClean="0"/>
              <a:t>वियोग</a:t>
            </a:r>
            <a:r>
              <a:rPr lang="hi-IN" sz="2000" b="1" dirty="0" smtClean="0"/>
              <a:t> </a:t>
            </a:r>
            <a:r>
              <a:rPr lang="hi-IN" sz="2000" dirty="0" smtClean="0"/>
              <a:t>पक्षों</a:t>
            </a:r>
            <a:r>
              <a:rPr lang="hi-IN" sz="2000" b="1" dirty="0" smtClean="0"/>
              <a:t> </a:t>
            </a:r>
            <a:r>
              <a:rPr lang="hi-IN" sz="2000" dirty="0" smtClean="0"/>
              <a:t>में</a:t>
            </a:r>
            <a:r>
              <a:rPr lang="hi-IN" sz="2000" b="1" dirty="0" smtClean="0"/>
              <a:t> </a:t>
            </a:r>
            <a:r>
              <a:rPr lang="hi-IN" sz="2000" dirty="0" smtClean="0"/>
              <a:t>प्रेम</a:t>
            </a:r>
            <a:r>
              <a:rPr lang="hi-IN" sz="2000" b="1" dirty="0" smtClean="0"/>
              <a:t> </a:t>
            </a:r>
            <a:r>
              <a:rPr lang="hi-IN" sz="2000" dirty="0" smtClean="0"/>
              <a:t>को</a:t>
            </a:r>
            <a:r>
              <a:rPr lang="hi-IN" sz="2000" b="1" dirty="0" smtClean="0"/>
              <a:t> </a:t>
            </a:r>
            <a:r>
              <a:rPr lang="hi-IN" sz="2000" dirty="0" smtClean="0"/>
              <a:t>उद्दीप्त</a:t>
            </a:r>
            <a:r>
              <a:rPr lang="hi-IN" sz="2000" b="1" dirty="0" smtClean="0"/>
              <a:t> </a:t>
            </a:r>
            <a:r>
              <a:rPr lang="hi-IN" sz="2000" dirty="0" smtClean="0"/>
              <a:t>करने</a:t>
            </a:r>
            <a:r>
              <a:rPr lang="hi-IN" sz="2000" b="1" dirty="0" smtClean="0"/>
              <a:t> </a:t>
            </a:r>
            <a:r>
              <a:rPr lang="hi-IN" sz="2000" dirty="0" smtClean="0"/>
              <a:t>के</a:t>
            </a:r>
            <a:r>
              <a:rPr lang="hi-IN" sz="2000" b="1" dirty="0" smtClean="0"/>
              <a:t> </a:t>
            </a:r>
            <a:r>
              <a:rPr lang="hi-IN" sz="2000" dirty="0" smtClean="0"/>
              <a:t>लिए</a:t>
            </a:r>
            <a:r>
              <a:rPr lang="hi-IN" sz="2000" b="1" dirty="0" smtClean="0"/>
              <a:t> </a:t>
            </a:r>
            <a:r>
              <a:rPr lang="hi-IN" sz="2000" dirty="0" smtClean="0"/>
              <a:t>ही</a:t>
            </a:r>
            <a:r>
              <a:rPr lang="hi-IN" sz="2000" b="1" dirty="0" smtClean="0"/>
              <a:t> </a:t>
            </a:r>
            <a:r>
              <a:rPr lang="hi-IN" sz="2000" dirty="0" smtClean="0"/>
              <a:t>प्राकृतिक</a:t>
            </a:r>
            <a:r>
              <a:rPr lang="hi-IN" sz="2000" b="1" dirty="0" smtClean="0"/>
              <a:t> </a:t>
            </a:r>
            <a:r>
              <a:rPr lang="hi-IN" sz="2000" dirty="0" smtClean="0"/>
              <a:t>उपादानों</a:t>
            </a:r>
            <a:r>
              <a:rPr lang="en-US" sz="2000" b="1" dirty="0" smtClean="0"/>
              <a:t>- </a:t>
            </a:r>
            <a:r>
              <a:rPr lang="hi-IN" sz="2000" dirty="0" smtClean="0"/>
              <a:t>बाग</a:t>
            </a:r>
            <a:r>
              <a:rPr lang="en-US" sz="2000" b="1" dirty="0" smtClean="0"/>
              <a:t>, </a:t>
            </a:r>
            <a:r>
              <a:rPr lang="hi-IN" sz="2000" dirty="0" smtClean="0"/>
              <a:t>तड़ांग</a:t>
            </a:r>
            <a:r>
              <a:rPr lang="en-US" sz="2000" b="1" dirty="0" smtClean="0"/>
              <a:t>, </a:t>
            </a:r>
            <a:r>
              <a:rPr lang="hi-IN" sz="2000" dirty="0" smtClean="0"/>
              <a:t>पनघट</a:t>
            </a:r>
            <a:r>
              <a:rPr lang="en-US" sz="2000" b="1" dirty="0" smtClean="0"/>
              <a:t>, </a:t>
            </a:r>
            <a:r>
              <a:rPr lang="hi-IN" sz="2000" dirty="0" smtClean="0"/>
              <a:t>वर्षा</a:t>
            </a:r>
            <a:r>
              <a:rPr lang="en-US" sz="2000" b="1" dirty="0" smtClean="0"/>
              <a:t>, </a:t>
            </a:r>
            <a:r>
              <a:rPr lang="hi-IN" sz="2000" dirty="0" smtClean="0"/>
              <a:t>शरद</a:t>
            </a:r>
            <a:r>
              <a:rPr lang="en-US" sz="2000" b="1" dirty="0" smtClean="0"/>
              <a:t>, </a:t>
            </a:r>
            <a:r>
              <a:rPr lang="hi-IN" sz="2000" dirty="0" smtClean="0"/>
              <a:t>शिशिर</a:t>
            </a:r>
            <a:r>
              <a:rPr lang="en-US" sz="2000" b="1" dirty="0" smtClean="0"/>
              <a:t>, </a:t>
            </a:r>
            <a:r>
              <a:rPr lang="hi-IN" sz="2000" dirty="0" smtClean="0"/>
              <a:t>हेमंत</a:t>
            </a:r>
            <a:r>
              <a:rPr lang="en-US" sz="2000" b="1" dirty="0" smtClean="0"/>
              <a:t>, </a:t>
            </a:r>
            <a:r>
              <a:rPr lang="hi-IN" sz="2000" dirty="0" smtClean="0"/>
              <a:t>बसंत</a:t>
            </a:r>
            <a:r>
              <a:rPr lang="en-US" sz="2000" b="1" dirty="0" smtClean="0"/>
              <a:t>, </a:t>
            </a:r>
            <a:r>
              <a:rPr lang="hi-IN" sz="2000" dirty="0" smtClean="0"/>
              <a:t>कुंज</a:t>
            </a:r>
            <a:r>
              <a:rPr lang="en-US" sz="2000" b="1" dirty="0" smtClean="0"/>
              <a:t>, </a:t>
            </a:r>
            <a:r>
              <a:rPr lang="hi-IN" sz="2000" dirty="0" smtClean="0"/>
              <a:t>मोर</a:t>
            </a:r>
            <a:r>
              <a:rPr lang="en-US" sz="2000" b="1" dirty="0" smtClean="0"/>
              <a:t>-</a:t>
            </a:r>
            <a:r>
              <a:rPr lang="hi-IN" sz="2000" dirty="0" smtClean="0"/>
              <a:t>कोयल</a:t>
            </a:r>
            <a:r>
              <a:rPr lang="hi-IN" sz="2000" b="1" dirty="0" smtClean="0"/>
              <a:t> </a:t>
            </a:r>
            <a:r>
              <a:rPr lang="hi-IN" sz="2000" dirty="0" smtClean="0"/>
              <a:t>का</a:t>
            </a:r>
            <a:r>
              <a:rPr lang="hi-IN" sz="2000" b="1" dirty="0" smtClean="0"/>
              <a:t> </a:t>
            </a:r>
            <a:r>
              <a:rPr lang="hi-IN" sz="2000" dirty="0" smtClean="0"/>
              <a:t>सहारा</a:t>
            </a:r>
            <a:r>
              <a:rPr lang="hi-IN" sz="2000" b="1" dirty="0" smtClean="0"/>
              <a:t> </a:t>
            </a:r>
            <a:r>
              <a:rPr lang="hi-IN" sz="2000" dirty="0" smtClean="0"/>
              <a:t>लिया</a:t>
            </a:r>
            <a:r>
              <a:rPr lang="hi-IN" sz="2000" b="1" dirty="0" smtClean="0"/>
              <a:t> </a:t>
            </a:r>
            <a:r>
              <a:rPr lang="hi-IN" sz="2000" dirty="0" smtClean="0"/>
              <a:t>गया</a:t>
            </a:r>
            <a:r>
              <a:rPr lang="hi-IN" sz="2000" b="1" dirty="0" smtClean="0"/>
              <a:t> </a:t>
            </a:r>
            <a:r>
              <a:rPr lang="hi-IN" sz="2000" dirty="0" smtClean="0"/>
              <a:t>है।</a:t>
            </a:r>
            <a:r>
              <a:rPr lang="hi-IN" sz="2000" b="1" dirty="0" smtClean="0"/>
              <a:t> </a:t>
            </a:r>
            <a:r>
              <a:rPr lang="hi-IN" sz="2000" dirty="0" smtClean="0"/>
              <a:t>सुजान</a:t>
            </a:r>
            <a:r>
              <a:rPr lang="hi-IN" sz="2000" b="1" dirty="0" smtClean="0"/>
              <a:t> </a:t>
            </a:r>
            <a:r>
              <a:rPr lang="hi-IN" sz="2000" dirty="0" smtClean="0"/>
              <a:t>के</a:t>
            </a:r>
            <a:r>
              <a:rPr lang="hi-IN" sz="2000" b="1" dirty="0" smtClean="0"/>
              <a:t> </a:t>
            </a:r>
            <a:r>
              <a:rPr lang="hi-IN" sz="2000" dirty="0" smtClean="0"/>
              <a:t>विरह</a:t>
            </a:r>
            <a:r>
              <a:rPr lang="hi-IN" sz="2000" b="1" dirty="0" smtClean="0"/>
              <a:t> </a:t>
            </a:r>
            <a:r>
              <a:rPr lang="hi-IN" sz="2000" dirty="0" smtClean="0"/>
              <a:t>में</a:t>
            </a:r>
            <a:r>
              <a:rPr lang="hi-IN" sz="2000" b="1" dirty="0" smtClean="0"/>
              <a:t> </a:t>
            </a:r>
            <a:r>
              <a:rPr lang="hi-IN" sz="2000" dirty="0" smtClean="0"/>
              <a:t>विरहातुर</a:t>
            </a:r>
            <a:r>
              <a:rPr lang="hi-IN" sz="2000" b="1" dirty="0" smtClean="0"/>
              <a:t> </a:t>
            </a:r>
            <a:r>
              <a:rPr lang="hi-IN" sz="2000" dirty="0" smtClean="0"/>
              <a:t>घनानंद</a:t>
            </a:r>
            <a:r>
              <a:rPr lang="hi-IN" sz="2000" b="1" dirty="0" smtClean="0"/>
              <a:t> </a:t>
            </a:r>
            <a:r>
              <a:rPr lang="hi-IN" sz="2000" dirty="0" smtClean="0"/>
              <a:t>कोकिल</a:t>
            </a:r>
            <a:r>
              <a:rPr lang="en-US" sz="2000" b="1" dirty="0" smtClean="0"/>
              <a:t>-</a:t>
            </a:r>
            <a:r>
              <a:rPr lang="hi-IN" sz="2000" dirty="0" smtClean="0"/>
              <a:t>कलापी</a:t>
            </a:r>
            <a:r>
              <a:rPr lang="hi-IN" sz="2000" b="1" dirty="0" smtClean="0"/>
              <a:t> </a:t>
            </a:r>
            <a:r>
              <a:rPr lang="hi-IN" sz="2000" dirty="0" smtClean="0"/>
              <a:t>क</a:t>
            </a:r>
            <a:r>
              <a:rPr lang="hi-IN" sz="2000" b="1" dirty="0" smtClean="0"/>
              <a:t> </a:t>
            </a:r>
            <a:r>
              <a:rPr lang="hi-IN" sz="2000" dirty="0" smtClean="0"/>
              <a:t>अपना</a:t>
            </a:r>
            <a:r>
              <a:rPr lang="hi-IN" sz="2000" b="1" dirty="0" smtClean="0"/>
              <a:t> </a:t>
            </a:r>
            <a:r>
              <a:rPr lang="hi-IN" sz="2000" dirty="0" smtClean="0"/>
              <a:t>दुश्मन</a:t>
            </a:r>
            <a:r>
              <a:rPr lang="hi-IN" sz="2000" b="1" dirty="0" smtClean="0"/>
              <a:t> </a:t>
            </a:r>
            <a:r>
              <a:rPr lang="hi-IN" sz="2000" dirty="0" smtClean="0"/>
              <a:t>तक</a:t>
            </a:r>
            <a:r>
              <a:rPr lang="hi-IN" sz="2000" b="1" dirty="0" smtClean="0"/>
              <a:t> </a:t>
            </a:r>
            <a:r>
              <a:rPr lang="hi-IN" sz="2000" dirty="0" smtClean="0"/>
              <a:t>घोषित</a:t>
            </a:r>
            <a:r>
              <a:rPr lang="hi-IN" sz="2000" b="1" dirty="0" smtClean="0"/>
              <a:t> </a:t>
            </a:r>
            <a:r>
              <a:rPr lang="hi-IN" sz="2000" dirty="0" smtClean="0"/>
              <a:t>करते</a:t>
            </a:r>
            <a:r>
              <a:rPr lang="hi-IN" sz="2000" b="1" dirty="0" smtClean="0"/>
              <a:t> </a:t>
            </a:r>
            <a:r>
              <a:rPr lang="hi-IN" sz="2000" dirty="0" smtClean="0"/>
              <a:t>हैं</a:t>
            </a:r>
            <a:r>
              <a:rPr lang="en-US" sz="2000" b="1" dirty="0" smtClean="0"/>
              <a:t>-</a:t>
            </a:r>
            <a:endParaRPr lang="en-IN" sz="2000" dirty="0" smtClean="0"/>
          </a:p>
          <a:p>
            <a:pPr algn="ctr">
              <a:buNone/>
            </a:pPr>
            <a:r>
              <a:rPr lang="en-US" b="1" dirty="0" smtClean="0"/>
              <a:t>                                             </a:t>
            </a:r>
            <a:endParaRPr lang="en-IN" dirty="0" smtClean="0"/>
          </a:p>
          <a:p>
            <a:pPr algn="ctr">
              <a:buNone/>
            </a:pPr>
            <a:r>
              <a:rPr lang="hi-IN" sz="2300" b="1" dirty="0" smtClean="0"/>
              <a:t>प</a:t>
            </a:r>
            <a:r>
              <a:rPr lang="en-US" sz="2300" b="1" dirty="0" smtClean="0"/>
              <a:t>‌</a:t>
            </a:r>
            <a:r>
              <a:rPr lang="hi-IN" sz="2300" b="1" dirty="0" smtClean="0"/>
              <a:t>द्माकर ने बसंत की आलम्वनात्मक छटा को इस प्रकार है</a:t>
            </a:r>
            <a:r>
              <a:rPr lang="en-IN" sz="2300" b="1" dirty="0" smtClean="0"/>
              <a:t> </a:t>
            </a:r>
            <a:r>
              <a:rPr lang="en-US" sz="2300" b="1" dirty="0" smtClean="0"/>
              <a:t>-</a:t>
            </a:r>
            <a:endParaRPr lang="en-IN" sz="2300" dirty="0" smtClean="0"/>
          </a:p>
          <a:p>
            <a:pPr algn="ctr">
              <a:buNone/>
            </a:pPr>
            <a:r>
              <a:rPr lang="en-US" sz="2300" b="1" dirty="0" smtClean="0"/>
              <a:t> </a:t>
            </a:r>
            <a:endParaRPr lang="en-IN" sz="2300" dirty="0" smtClean="0"/>
          </a:p>
          <a:p>
            <a:pPr algn="ctr">
              <a:buNone/>
            </a:pPr>
            <a:r>
              <a:rPr lang="en-US" sz="2300" b="1" dirty="0" smtClean="0"/>
              <a:t>“</a:t>
            </a:r>
            <a:r>
              <a:rPr lang="hi-IN" sz="2300" b="1" dirty="0" smtClean="0"/>
              <a:t>कूलन में केलि में कछारन में कुंजन में</a:t>
            </a:r>
            <a:r>
              <a:rPr lang="en-US" sz="2300" b="1" dirty="0" smtClean="0"/>
              <a:t>,</a:t>
            </a:r>
            <a:endParaRPr lang="en-IN" sz="2300" dirty="0" smtClean="0"/>
          </a:p>
          <a:p>
            <a:pPr algn="ctr">
              <a:buNone/>
            </a:pPr>
            <a:r>
              <a:rPr lang="hi-IN" sz="2300" b="1" dirty="0" smtClean="0"/>
              <a:t>क्यारिन में कलिन कलीन किलकंत है।</a:t>
            </a:r>
            <a:endParaRPr lang="en-IN" sz="2300" dirty="0" smtClean="0"/>
          </a:p>
          <a:p>
            <a:pPr algn="ctr">
              <a:buNone/>
            </a:pPr>
            <a:r>
              <a:rPr lang="hi-IN" sz="2300" b="1" dirty="0" smtClean="0"/>
              <a:t>कहँ प</a:t>
            </a:r>
            <a:r>
              <a:rPr lang="en-US" sz="2300" b="1" dirty="0" smtClean="0"/>
              <a:t>‌</a:t>
            </a:r>
            <a:r>
              <a:rPr lang="hi-IN" sz="2300" b="1" dirty="0" smtClean="0"/>
              <a:t>द्माकर परागन में पौनहूँ में</a:t>
            </a:r>
            <a:r>
              <a:rPr lang="en-US" sz="2300" b="1" dirty="0" smtClean="0"/>
              <a:t>,</a:t>
            </a:r>
            <a:endParaRPr lang="en-IN" sz="2300" dirty="0" smtClean="0"/>
          </a:p>
          <a:p>
            <a:pPr algn="ctr">
              <a:buNone/>
            </a:pPr>
            <a:r>
              <a:rPr lang="hi-IN" sz="2300" b="1" dirty="0" smtClean="0"/>
              <a:t>पानन में पिक में पलासन पगंत है।</a:t>
            </a:r>
            <a:endParaRPr lang="en-IN" sz="2300" dirty="0" smtClean="0"/>
          </a:p>
          <a:p>
            <a:pPr algn="ctr">
              <a:buNone/>
            </a:pPr>
            <a:r>
              <a:rPr lang="hi-IN" sz="2300" b="1" dirty="0" smtClean="0"/>
              <a:t>द्वार में दिशान में दुनी देश</a:t>
            </a:r>
            <a:r>
              <a:rPr lang="en-US" sz="2300" b="1" dirty="0" smtClean="0"/>
              <a:t>-</a:t>
            </a:r>
            <a:r>
              <a:rPr lang="hi-IN" sz="2300" b="1" dirty="0" smtClean="0"/>
              <a:t>देशन में</a:t>
            </a:r>
            <a:r>
              <a:rPr lang="en-US" sz="2300" b="1" dirty="0" smtClean="0"/>
              <a:t>,</a:t>
            </a:r>
            <a:endParaRPr lang="en-IN" sz="2300" dirty="0" smtClean="0"/>
          </a:p>
          <a:p>
            <a:pPr algn="ctr">
              <a:buNone/>
            </a:pPr>
            <a:r>
              <a:rPr lang="hi-IN" sz="2300" b="1" dirty="0" smtClean="0"/>
              <a:t>देखो दीप दीपन में दीपत दिगंत है।</a:t>
            </a:r>
            <a:endParaRPr lang="en-IN" sz="2300" dirty="0" smtClean="0"/>
          </a:p>
          <a:p>
            <a:pPr algn="ctr">
              <a:buNone/>
            </a:pPr>
            <a:r>
              <a:rPr lang="hi-IN" sz="2300" b="1" dirty="0" smtClean="0"/>
              <a:t>वीथिन में ब्रज में नवेलिन में बेलिन में</a:t>
            </a:r>
            <a:r>
              <a:rPr lang="en-US" sz="2300" b="1" dirty="0" smtClean="0"/>
              <a:t>,</a:t>
            </a:r>
            <a:endParaRPr lang="en-IN" sz="2300" dirty="0" smtClean="0"/>
          </a:p>
          <a:p>
            <a:pPr algn="ctr">
              <a:buNone/>
            </a:pPr>
            <a:r>
              <a:rPr lang="hi-IN" sz="2300" b="1" dirty="0" smtClean="0"/>
              <a:t>बनन में बागन में बगरयौ बसंत है।।</a:t>
            </a:r>
            <a:r>
              <a:rPr lang="en-US" sz="2300" b="1" dirty="0" smtClean="0"/>
              <a:t>“</a:t>
            </a:r>
            <a:endParaRPr lang="en-IN" sz="2300"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85000" lnSpcReduction="20000"/>
          </a:bodyPr>
          <a:lstStyle/>
          <a:p>
            <a:pPr>
              <a:buNone/>
            </a:pPr>
            <a:r>
              <a:rPr lang="en-US" sz="2000" b="1" dirty="0" smtClean="0"/>
              <a:t>	(</a:t>
            </a:r>
            <a:r>
              <a:rPr lang="en-US" sz="2000" b="1" dirty="0" smtClean="0"/>
              <a:t>11) </a:t>
            </a:r>
            <a:r>
              <a:rPr lang="hi-IN" sz="2000" b="1" dirty="0" smtClean="0"/>
              <a:t>छन्द</a:t>
            </a:r>
            <a:r>
              <a:rPr lang="en-US" sz="2000" b="1" dirty="0" smtClean="0"/>
              <a:t>-</a:t>
            </a:r>
            <a:r>
              <a:rPr lang="hi-IN" sz="2000" b="1" dirty="0" smtClean="0"/>
              <a:t>अलंकार</a:t>
            </a:r>
            <a:endParaRPr lang="en-IN" sz="2000" dirty="0" smtClean="0"/>
          </a:p>
          <a:p>
            <a:pPr>
              <a:buNone/>
            </a:pPr>
            <a:endParaRPr lang="en-IN" sz="2000" dirty="0" smtClean="0"/>
          </a:p>
          <a:p>
            <a:pPr algn="just">
              <a:buNone/>
            </a:pPr>
            <a:r>
              <a:rPr lang="en-IN" sz="2000" dirty="0" smtClean="0"/>
              <a:t>	</a:t>
            </a:r>
            <a:r>
              <a:rPr lang="hi-IN" sz="2000" dirty="0" smtClean="0"/>
              <a:t>रीतिकाल </a:t>
            </a:r>
            <a:r>
              <a:rPr lang="hi-IN" sz="2000" dirty="0" smtClean="0"/>
              <a:t>में छन्द</a:t>
            </a:r>
            <a:r>
              <a:rPr lang="en-US" sz="2000" dirty="0" smtClean="0"/>
              <a:t>-</a:t>
            </a:r>
            <a:r>
              <a:rPr lang="hi-IN" sz="2000" dirty="0" smtClean="0"/>
              <a:t>अलंकारों का भाव</a:t>
            </a:r>
            <a:r>
              <a:rPr lang="en-US" sz="2000" dirty="0" smtClean="0"/>
              <a:t>, </a:t>
            </a:r>
            <a:r>
              <a:rPr lang="hi-IN" sz="2000" dirty="0" smtClean="0"/>
              <a:t>विषयवस्तु एवं चमत्कार प्रदर्शन के लिए प्रयोग ही नहीं किया गया अपितु वे शैली स्वरूप भी प्रयुक्त हुए हैं। छन्द वैविध्य कवि</a:t>
            </a:r>
            <a:r>
              <a:rPr lang="en-US" sz="2000" dirty="0" smtClean="0"/>
              <a:t>-</a:t>
            </a:r>
            <a:r>
              <a:rPr lang="hi-IN" sz="2000" dirty="0" smtClean="0"/>
              <a:t>रूचि के अनुसार दृष्टिगत होता है</a:t>
            </a:r>
            <a:r>
              <a:rPr lang="en-US" sz="2000" dirty="0" smtClean="0"/>
              <a:t>, </a:t>
            </a:r>
            <a:r>
              <a:rPr lang="hi-IN" sz="2000" dirty="0" smtClean="0"/>
              <a:t>जैसे</a:t>
            </a:r>
            <a:r>
              <a:rPr lang="en-US" sz="2000" dirty="0" smtClean="0"/>
              <a:t>- </a:t>
            </a:r>
            <a:r>
              <a:rPr lang="hi-IN" sz="2000" dirty="0" smtClean="0"/>
              <a:t>बिहारी को दोहा प्रिय रहा। मतिराम ने भी दोहा छन्द में सतसई लिखी वहीं कवित्त</a:t>
            </a:r>
            <a:r>
              <a:rPr lang="en-US" sz="2000" dirty="0" smtClean="0"/>
              <a:t>, </a:t>
            </a:r>
            <a:r>
              <a:rPr lang="hi-IN" sz="2000" dirty="0" smtClean="0"/>
              <a:t>सवैया में रसराज एवं ललितललाम लिखे। केशवदास की रामचन्द्रिका को छन्दों का अजायबघर कहकर आचार्य रामचन्द्र शुक्ल ने उसके छन्द वैविध्य एवं चमत्कारपूर्वक पाण्डित्य</a:t>
            </a:r>
            <a:r>
              <a:rPr lang="en-US" sz="2000" dirty="0" smtClean="0"/>
              <a:t>-</a:t>
            </a:r>
            <a:r>
              <a:rPr lang="hi-IN" sz="2000" dirty="0" smtClean="0"/>
              <a:t>प्रदर्शन की तरफ इशारा किया है। प्रतापसाहि</a:t>
            </a:r>
            <a:r>
              <a:rPr lang="en-US" sz="2000" dirty="0" smtClean="0"/>
              <a:t>, </a:t>
            </a:r>
            <a:r>
              <a:rPr lang="hi-IN" sz="2000" dirty="0" smtClean="0"/>
              <a:t>देव</a:t>
            </a:r>
            <a:r>
              <a:rPr lang="en-US" sz="2000" dirty="0" smtClean="0"/>
              <a:t>, </a:t>
            </a:r>
            <a:r>
              <a:rPr lang="hi-IN" sz="2000" dirty="0" smtClean="0"/>
              <a:t>चिन्तामणि</a:t>
            </a:r>
            <a:r>
              <a:rPr lang="en-US" sz="2000" dirty="0" smtClean="0"/>
              <a:t>, </a:t>
            </a:r>
            <a:r>
              <a:rPr lang="hi-IN" sz="2000" dirty="0" smtClean="0"/>
              <a:t>भिखारीदास</a:t>
            </a:r>
            <a:r>
              <a:rPr lang="en-US" sz="2000" dirty="0" smtClean="0"/>
              <a:t>, </a:t>
            </a:r>
            <a:r>
              <a:rPr lang="hi-IN" sz="2000" dirty="0" smtClean="0"/>
              <a:t>प</a:t>
            </a:r>
            <a:r>
              <a:rPr lang="en-US" sz="2000" dirty="0" smtClean="0"/>
              <a:t>‌</a:t>
            </a:r>
            <a:r>
              <a:rPr lang="hi-IN" sz="2000" dirty="0" smtClean="0"/>
              <a:t>द्माकर</a:t>
            </a:r>
            <a:r>
              <a:rPr lang="en-US" sz="2000" dirty="0" smtClean="0"/>
              <a:t>, </a:t>
            </a:r>
            <a:r>
              <a:rPr lang="hi-IN" sz="2000" dirty="0" smtClean="0"/>
              <a:t>सेनापति</a:t>
            </a:r>
            <a:r>
              <a:rPr lang="en-US" sz="2000" dirty="0" smtClean="0"/>
              <a:t>, </a:t>
            </a:r>
            <a:r>
              <a:rPr lang="hi-IN" sz="2000" dirty="0" smtClean="0"/>
              <a:t>घनानंद</a:t>
            </a:r>
            <a:r>
              <a:rPr lang="en-US" sz="2000" dirty="0" smtClean="0"/>
              <a:t>, </a:t>
            </a:r>
            <a:r>
              <a:rPr lang="hi-IN" sz="2000" dirty="0" smtClean="0"/>
              <a:t>भूषण</a:t>
            </a:r>
            <a:r>
              <a:rPr lang="en-US" sz="2000" dirty="0" smtClean="0"/>
              <a:t>, </a:t>
            </a:r>
            <a:r>
              <a:rPr lang="hi-IN" sz="2000" dirty="0" smtClean="0"/>
              <a:t>दूलह</a:t>
            </a:r>
            <a:r>
              <a:rPr lang="en-US" sz="2000" dirty="0" smtClean="0"/>
              <a:t>, </a:t>
            </a:r>
            <a:r>
              <a:rPr lang="hi-IN" sz="2000" dirty="0" smtClean="0"/>
              <a:t>श्रीपति आदि रीतिबद्ध हो या रीतिमुक्तक</a:t>
            </a:r>
            <a:r>
              <a:rPr lang="en-US" sz="2000" dirty="0" smtClean="0"/>
              <a:t>, </a:t>
            </a:r>
            <a:r>
              <a:rPr lang="hi-IN" sz="2000" dirty="0" smtClean="0"/>
              <a:t>सभी कवियों ने कवित्त</a:t>
            </a:r>
            <a:r>
              <a:rPr lang="en-US" sz="2000" dirty="0" smtClean="0"/>
              <a:t>-</a:t>
            </a:r>
            <a:r>
              <a:rPr lang="hi-IN" sz="2000" dirty="0" smtClean="0"/>
              <a:t>सवैया में ही काव्य रचना की या आचार्य</a:t>
            </a:r>
            <a:r>
              <a:rPr lang="en-US" sz="2000" dirty="0" smtClean="0"/>
              <a:t>-</a:t>
            </a:r>
            <a:r>
              <a:rPr lang="hi-IN" sz="2000" dirty="0" smtClean="0"/>
              <a:t>कर्म किया है। गिरधर कविराय की कुंडलिया इस युग में अपनी पृथक पहचान रखती है। उपर्युक्त विवेचनोपरांत कहा जा सकता है कि रीतिकालीन काव्य में संस्कृत आचार्यों की भांति काव्यांग</a:t>
            </a:r>
            <a:r>
              <a:rPr lang="en-US" sz="2000" dirty="0" smtClean="0"/>
              <a:t>-</a:t>
            </a:r>
            <a:r>
              <a:rPr lang="hi-IN" sz="2000" dirty="0" smtClean="0"/>
              <a:t>निरूपण</a:t>
            </a:r>
            <a:r>
              <a:rPr lang="en-US" sz="2000" dirty="0" smtClean="0"/>
              <a:t>, </a:t>
            </a:r>
            <a:r>
              <a:rPr lang="hi-IN" sz="2000" dirty="0" smtClean="0"/>
              <a:t>श्रृंगारिकता</a:t>
            </a:r>
            <a:r>
              <a:rPr lang="en-US" sz="2000" dirty="0" smtClean="0"/>
              <a:t>,</a:t>
            </a:r>
            <a:r>
              <a:rPr lang="hi-IN" sz="2000" dirty="0" smtClean="0"/>
              <a:t>आलंकारिकता</a:t>
            </a:r>
            <a:r>
              <a:rPr lang="en-US" sz="2000" dirty="0" smtClean="0"/>
              <a:t>, </a:t>
            </a:r>
            <a:r>
              <a:rPr lang="hi-IN" sz="2000" dirty="0" smtClean="0"/>
              <a:t>नखशिख एवं नायक</a:t>
            </a:r>
            <a:r>
              <a:rPr lang="en-US" sz="2000" dirty="0" smtClean="0"/>
              <a:t>-</a:t>
            </a:r>
            <a:r>
              <a:rPr lang="hi-IN" sz="2000" dirty="0" smtClean="0"/>
              <a:t>नायिका</a:t>
            </a:r>
            <a:r>
              <a:rPr lang="en-US" sz="2000" dirty="0" smtClean="0"/>
              <a:t>-</a:t>
            </a:r>
            <a:r>
              <a:rPr lang="hi-IN" sz="2000" dirty="0" smtClean="0"/>
              <a:t>भेद वर्णन और निरूपण करने की प्रवृत्तियां आचार्य</a:t>
            </a:r>
            <a:r>
              <a:rPr lang="en-US" sz="2000" dirty="0" smtClean="0"/>
              <a:t>-</a:t>
            </a:r>
            <a:r>
              <a:rPr lang="hi-IN" sz="2000" dirty="0" smtClean="0"/>
              <a:t>कर्म करने वाले कवियों के कारण मिलती है</a:t>
            </a:r>
            <a:r>
              <a:rPr lang="en-US" sz="2000" dirty="0" smtClean="0"/>
              <a:t>, </a:t>
            </a:r>
            <a:r>
              <a:rPr lang="hi-IN" sz="2000" dirty="0" smtClean="0"/>
              <a:t>वहीं आदिकाल के प्रभाववश वीरता एवं सौन्दर्य</a:t>
            </a:r>
            <a:r>
              <a:rPr lang="en-US" sz="2000" dirty="0" smtClean="0"/>
              <a:t>, </a:t>
            </a:r>
            <a:r>
              <a:rPr lang="hi-IN" sz="2000" dirty="0" smtClean="0"/>
              <a:t>भक्तिकाल के प्रभाववश भक्ति एवं नीति जैसी प्रवृत्तियां अपनाई गई और काव्य</a:t>
            </a:r>
            <a:r>
              <a:rPr lang="en-US" sz="2000" dirty="0" smtClean="0"/>
              <a:t>-</a:t>
            </a:r>
            <a:r>
              <a:rPr lang="hi-IN" sz="2000" dirty="0" smtClean="0"/>
              <a:t>रचना की गई। स्वच्छन्द काव्य में प्रेम की गंभीरता निर्वाध प्रवाहित हुई है। ब्रजभाषा को साहित्यिक काव्य</a:t>
            </a:r>
            <a:r>
              <a:rPr lang="en-US" sz="2000" dirty="0" smtClean="0"/>
              <a:t>-</a:t>
            </a:r>
            <a:r>
              <a:rPr lang="hi-IN" sz="2000" dirty="0" smtClean="0"/>
              <a:t>कर्म हेतु चुनते हुए रीतिकालीन कवियों ने उसे साहित्यिक सौन्दर्य की पराकाष्ठा तक पहुंचाया है। ब्रजभाषा में सामासिकता</a:t>
            </a:r>
            <a:r>
              <a:rPr lang="en-US" sz="2000" dirty="0" smtClean="0"/>
              <a:t>, </a:t>
            </a:r>
            <a:r>
              <a:rPr lang="hi-IN" sz="2000" dirty="0" smtClean="0"/>
              <a:t>भाव</a:t>
            </a:r>
            <a:r>
              <a:rPr lang="en-US" sz="2000" dirty="0" smtClean="0"/>
              <a:t>-</a:t>
            </a:r>
            <a:r>
              <a:rPr lang="hi-IN" sz="2000" dirty="0" smtClean="0"/>
              <a:t>गंभीरता</a:t>
            </a:r>
            <a:r>
              <a:rPr lang="en-US" sz="2000" dirty="0" smtClean="0"/>
              <a:t>, </a:t>
            </a:r>
            <a:r>
              <a:rPr lang="hi-IN" sz="2000" dirty="0" smtClean="0"/>
              <a:t>चित्रात्मक</a:t>
            </a:r>
            <a:r>
              <a:rPr lang="en-US" sz="2000" dirty="0" smtClean="0"/>
              <a:t>-</a:t>
            </a:r>
            <a:r>
              <a:rPr lang="hi-IN" sz="2000" dirty="0" smtClean="0"/>
              <a:t>बिम्ब</a:t>
            </a:r>
            <a:r>
              <a:rPr lang="en-US" sz="2000" dirty="0" smtClean="0"/>
              <a:t>-</a:t>
            </a:r>
            <a:r>
              <a:rPr lang="hi-IN" sz="2000" dirty="0" smtClean="0"/>
              <a:t>विधान</a:t>
            </a:r>
            <a:r>
              <a:rPr lang="en-US" sz="2000" dirty="0" smtClean="0"/>
              <a:t>, </a:t>
            </a:r>
            <a:r>
              <a:rPr lang="hi-IN" sz="2000" dirty="0" smtClean="0"/>
              <a:t>सांकेतिकता</a:t>
            </a:r>
            <a:r>
              <a:rPr lang="en-US" sz="2000" dirty="0" smtClean="0"/>
              <a:t>, </a:t>
            </a:r>
            <a:r>
              <a:rPr lang="hi-IN" sz="2000" dirty="0" smtClean="0"/>
              <a:t>लाक्षणिक वैचित्र्य और रसानुकूल शब्द</a:t>
            </a:r>
            <a:r>
              <a:rPr lang="en-US" sz="2000" dirty="0" smtClean="0"/>
              <a:t>-</a:t>
            </a:r>
            <a:r>
              <a:rPr lang="hi-IN" sz="2000" dirty="0" smtClean="0"/>
              <a:t>चयन आदि रीतिकालीन कवियों का ही योगदान कहा जाएगा। अतः रीतिकालीन कविता में भले ही राष्ट्रीयता की भावना</a:t>
            </a:r>
            <a:r>
              <a:rPr lang="en-US" sz="2000" dirty="0" smtClean="0"/>
              <a:t>, </a:t>
            </a:r>
            <a:r>
              <a:rPr lang="hi-IN" sz="2000" dirty="0" smtClean="0"/>
              <a:t>मौलिकता एवं सामाजिक जीवन दृष्टि का अभाव रहा हो</a:t>
            </a:r>
            <a:r>
              <a:rPr lang="en-US" sz="2000" dirty="0" smtClean="0"/>
              <a:t>,</a:t>
            </a:r>
            <a:endParaRPr lang="en-IN" sz="2000" dirty="0" smtClean="0"/>
          </a:p>
          <a:p>
            <a:pPr algn="just"/>
            <a:r>
              <a:rPr lang="hi-IN" sz="2000" dirty="0" smtClean="0"/>
              <a:t>लेकिन आचार्य कति</a:t>
            </a:r>
            <a:r>
              <a:rPr lang="en-US" sz="2000" dirty="0" smtClean="0"/>
              <a:t>-</a:t>
            </a:r>
            <a:r>
              <a:rPr lang="hi-IN" sz="2000" dirty="0" smtClean="0"/>
              <a:t>कर्म हुए हिन्दी काव्य को रसमय मृदुता</a:t>
            </a:r>
            <a:r>
              <a:rPr lang="en-US" sz="2000" dirty="0" smtClean="0"/>
              <a:t>, </a:t>
            </a:r>
            <a:r>
              <a:rPr lang="hi-IN" sz="2000" dirty="0" smtClean="0"/>
              <a:t>कोमलता</a:t>
            </a:r>
            <a:r>
              <a:rPr lang="en-US" sz="2000" dirty="0" smtClean="0"/>
              <a:t>, </a:t>
            </a:r>
            <a:r>
              <a:rPr lang="hi-IN" sz="2000" dirty="0" smtClean="0"/>
              <a:t>काव्यांग निरूपण</a:t>
            </a:r>
            <a:r>
              <a:rPr lang="en-US" sz="2000" dirty="0" smtClean="0"/>
              <a:t>, </a:t>
            </a:r>
            <a:r>
              <a:rPr lang="hi-IN" sz="2000" dirty="0" smtClean="0"/>
              <a:t>नखशिख वर्णन</a:t>
            </a:r>
            <a:r>
              <a:rPr lang="en-US" sz="2000" dirty="0" smtClean="0"/>
              <a:t>, </a:t>
            </a:r>
            <a:r>
              <a:rPr lang="hi-IN" sz="2000" dirty="0" smtClean="0"/>
              <a:t>श्रृंगारिकता तथा भाषा</a:t>
            </a:r>
            <a:r>
              <a:rPr lang="en-US" sz="2000" dirty="0" smtClean="0"/>
              <a:t>-</a:t>
            </a:r>
            <a:r>
              <a:rPr lang="hi-IN" sz="2000" dirty="0" smtClean="0"/>
              <a:t>शैलीगत वैशिष्ट्य इन आचार्य</a:t>
            </a:r>
            <a:r>
              <a:rPr lang="en-US" sz="2000" dirty="0" smtClean="0"/>
              <a:t>-</a:t>
            </a:r>
            <a:r>
              <a:rPr lang="hi-IN" sz="2000" dirty="0" smtClean="0"/>
              <a:t>कवियों की महत्वपूर्ण देन मानी जाएगी। </a:t>
            </a:r>
            <a:endParaRPr lang="en-IN" sz="2000"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a:bodyPr>
          <a:lstStyle/>
          <a:p>
            <a:pPr algn="ctr">
              <a:buNone/>
            </a:pPr>
            <a:endParaRPr lang="en-US" sz="9600" dirty="0" smtClean="0">
              <a:solidFill>
                <a:srgbClr val="00B050"/>
              </a:solidFill>
              <a:latin typeface="Aparajita" pitchFamily="34" charset="0"/>
              <a:cs typeface="Aparajita" pitchFamily="34" charset="0"/>
            </a:endParaRPr>
          </a:p>
          <a:p>
            <a:pPr algn="ctr">
              <a:buNone/>
            </a:pPr>
            <a:r>
              <a:rPr lang="mr-IN" sz="9600" dirty="0" smtClean="0">
                <a:solidFill>
                  <a:srgbClr val="00B050"/>
                </a:solidFill>
                <a:latin typeface="Aparajita" pitchFamily="34" charset="0"/>
                <a:cs typeface="Aparajita" pitchFamily="34" charset="0"/>
              </a:rPr>
              <a:t>धन्यवाद </a:t>
            </a:r>
            <a:endParaRPr lang="en-IN" sz="9600" dirty="0">
              <a:solidFill>
                <a:srgbClr val="00B050"/>
              </a:solidFill>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26291"/>
          </a:xfrm>
        </p:spPr>
        <p:txBody>
          <a:bodyPr>
            <a:normAutofit/>
          </a:bodyPr>
          <a:lstStyle/>
          <a:p>
            <a:pPr algn="ctr">
              <a:buNone/>
            </a:pPr>
            <a:endParaRPr lang="en-IN" sz="6600" dirty="0" smtClean="0">
              <a:solidFill>
                <a:srgbClr val="FF0000"/>
              </a:solidFill>
            </a:endParaRPr>
          </a:p>
          <a:p>
            <a:pPr algn="ctr">
              <a:lnSpc>
                <a:spcPct val="150000"/>
              </a:lnSpc>
              <a:buNone/>
            </a:pPr>
            <a:r>
              <a:rPr lang="en-IN" sz="6600" b="1" dirty="0" smtClean="0"/>
              <a:t>: </a:t>
            </a:r>
            <a:r>
              <a:rPr lang="hi-IN" sz="6600" b="1" dirty="0" smtClean="0"/>
              <a:t>रीतिकाल</a:t>
            </a:r>
            <a:r>
              <a:rPr lang="en-US" sz="6600" b="1" dirty="0" smtClean="0"/>
              <a:t> :</a:t>
            </a:r>
            <a:r>
              <a:rPr lang="en-IN" sz="6600" dirty="0" smtClean="0">
                <a:solidFill>
                  <a:srgbClr val="FF0000"/>
                </a:solidFill>
              </a:rPr>
              <a:t/>
            </a:r>
            <a:br>
              <a:rPr lang="en-IN" sz="6600" dirty="0" smtClean="0">
                <a:solidFill>
                  <a:srgbClr val="FF0000"/>
                </a:solidFill>
              </a:rPr>
            </a:br>
            <a:endParaRPr lang="en-IN" sz="66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hi-IN" sz="2400" b="1" dirty="0" smtClean="0"/>
              <a:t>हिन्दी साहित्येतिहास के उत्तर मध्यकाल को रीतिकाल के नाम से जाना जाता है। सत्रहवीं शताब्दी के मध्य से लेकर उन्नीसवीं शताब्दी के मध्य तक रीति रचनाओं का निर्माण करने की परम्परा मिलती है। इसलिए आचार्य रामचन्द्र</a:t>
            </a:r>
            <a:r>
              <a:rPr lang="en-IN" sz="2400" b="1" dirty="0" smtClean="0"/>
              <a:t> </a:t>
            </a:r>
            <a:r>
              <a:rPr lang="hi-IN" sz="2400" b="1" dirty="0" smtClean="0"/>
              <a:t>शुक्ल द्वारा निर्धारित रीतिकाल नाम की समय सीमाओं</a:t>
            </a:r>
            <a:r>
              <a:rPr lang="en-US" sz="2400" b="1" dirty="0" smtClean="0"/>
              <a:t> (</a:t>
            </a:r>
            <a:r>
              <a:rPr lang="hi-IN" sz="2400" b="1" dirty="0" smtClean="0"/>
              <a:t>संवत्</a:t>
            </a:r>
            <a:r>
              <a:rPr lang="en-US" sz="2400" b="1" dirty="0" smtClean="0"/>
              <a:t> 1700 </a:t>
            </a:r>
            <a:r>
              <a:rPr lang="hi-IN" sz="2400" b="1" dirty="0" smtClean="0"/>
              <a:t>वि</a:t>
            </a:r>
            <a:r>
              <a:rPr lang="en-US" sz="2400" b="1" dirty="0" smtClean="0"/>
              <a:t>.</a:t>
            </a:r>
            <a:r>
              <a:rPr lang="hi-IN" sz="2400" b="1" dirty="0" smtClean="0"/>
              <a:t>से</a:t>
            </a:r>
            <a:r>
              <a:rPr lang="en-US" sz="2400" b="1" dirty="0" smtClean="0"/>
              <a:t> 1900 </a:t>
            </a:r>
            <a:r>
              <a:rPr lang="hi-IN" sz="2400" b="1" dirty="0" smtClean="0"/>
              <a:t>वि</a:t>
            </a:r>
            <a:r>
              <a:rPr lang="en-US" sz="2400" b="1" dirty="0" smtClean="0"/>
              <a:t>. </a:t>
            </a:r>
            <a:r>
              <a:rPr lang="hi-IN" sz="2400" b="1" dirty="0" smtClean="0"/>
              <a:t>तक</a:t>
            </a:r>
            <a:r>
              <a:rPr lang="en-US" sz="2400" b="1" dirty="0" smtClean="0"/>
              <a:t>) </a:t>
            </a:r>
            <a:r>
              <a:rPr lang="hi-IN" sz="2400" b="1" dirty="0" smtClean="0"/>
              <a:t>को उदारतापूर्वक ग्रहण करते हुए भक्ति काल में जन्मे और रीतिकाल में रीतिकाव्य परम्परा संबंधी काव्य</a:t>
            </a:r>
            <a:r>
              <a:rPr lang="en-US" sz="2400" b="1" dirty="0" smtClean="0"/>
              <a:t>-</a:t>
            </a:r>
            <a:r>
              <a:rPr lang="hi-IN" sz="2400" b="1" dirty="0" smtClean="0"/>
              <a:t>रचना करने वाले कवियों और रीतिकाल में जन्म लेकर उन्नीसवीं शती के मध्य तक रीति</a:t>
            </a:r>
            <a:r>
              <a:rPr lang="en-US" sz="2400" b="1" dirty="0" smtClean="0"/>
              <a:t>-</a:t>
            </a:r>
            <a:r>
              <a:rPr lang="hi-IN" sz="2400" b="1" dirty="0" smtClean="0"/>
              <a:t>काव्य रचने वाले कवियों को रीतिकाल के अन्तर्गत ही स्थान देना उचित होगा।</a:t>
            </a:r>
            <a:endParaRPr lang="en-IN" sz="2400" dirty="0"/>
          </a:p>
        </p:txBody>
      </p:sp>
      <p:sp>
        <p:nvSpPr>
          <p:cNvPr id="2" name="Title 1"/>
          <p:cNvSpPr>
            <a:spLocks noGrp="1"/>
          </p:cNvSpPr>
          <p:nvPr>
            <p:ph type="title"/>
          </p:nvPr>
        </p:nvSpPr>
        <p:spPr/>
        <p:txBody>
          <a:bodyPr/>
          <a:lstStyle/>
          <a:p>
            <a:pPr algn="ctr"/>
            <a:r>
              <a:rPr lang="en-US" sz="3200" b="1" dirty="0" smtClean="0"/>
              <a:t>  </a:t>
            </a:r>
            <a:r>
              <a:rPr lang="en-US" sz="3200" b="1" dirty="0" smtClean="0">
                <a:solidFill>
                  <a:srgbClr val="FF0000"/>
                </a:solidFill>
              </a:rPr>
              <a:t>: </a:t>
            </a:r>
            <a:r>
              <a:rPr lang="hi-IN" sz="3200" dirty="0" smtClean="0"/>
              <a:t>नामकरण औचित्य</a:t>
            </a:r>
            <a:r>
              <a:rPr lang="en-US" sz="3200" b="1" dirty="0" smtClean="0">
                <a:solidFill>
                  <a:srgbClr val="FF0000"/>
                </a:solidFill>
              </a:rPr>
              <a:t>:</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hi-IN" sz="2400" b="1" dirty="0" smtClean="0"/>
              <a:t>हिन्दी साहित्य का उत्तर मध्यकाल नामकरण की दृष्टि से अत्यन्त विवादास्पद काल रहा है। विषयवस्तु</a:t>
            </a:r>
            <a:r>
              <a:rPr lang="en-US" sz="2400" b="1" dirty="0" smtClean="0"/>
              <a:t>, </a:t>
            </a:r>
            <a:r>
              <a:rPr lang="hi-IN" sz="2400" b="1" dirty="0" smtClean="0"/>
              <a:t>वर्णन पद्धति</a:t>
            </a:r>
            <a:r>
              <a:rPr lang="en-US" sz="2400" b="1" dirty="0" smtClean="0"/>
              <a:t>, </a:t>
            </a:r>
            <a:r>
              <a:rPr lang="hi-IN" sz="2400" b="1" dirty="0" smtClean="0"/>
              <a:t>ग्रहण काव्यांगों का विदेचन और स्वतंत्र काव्य</a:t>
            </a:r>
            <a:r>
              <a:rPr lang="en-US" sz="2400" b="1" dirty="0" smtClean="0"/>
              <a:t>-</a:t>
            </a:r>
            <a:r>
              <a:rPr lang="hi-IN" sz="2400" b="1" dirty="0" smtClean="0"/>
              <a:t>रचना आदि के आधार पर विभिन्न विद्वानों ने रीतिकाल को</a:t>
            </a:r>
            <a:r>
              <a:rPr lang="en-IN" sz="2400" b="1" dirty="0" smtClean="0"/>
              <a:t> </a:t>
            </a:r>
            <a:r>
              <a:rPr lang="hi-IN" sz="2400" b="1" dirty="0" smtClean="0"/>
              <a:t>विभिन्न अभिधान दिए हैं</a:t>
            </a:r>
            <a:r>
              <a:rPr lang="en-IN" sz="2400" b="1" dirty="0" smtClean="0"/>
              <a:t> </a:t>
            </a:r>
            <a:r>
              <a:rPr lang="en-US" sz="2400" b="1" dirty="0" smtClean="0"/>
              <a:t>-</a:t>
            </a:r>
            <a:endParaRPr lang="en-IN" sz="2400" dirty="0" smtClean="0"/>
          </a:p>
          <a:p>
            <a:pPr algn="just"/>
            <a:r>
              <a:rPr lang="en-US" sz="2400" b="1" dirty="0" smtClean="0"/>
              <a:t>(1) </a:t>
            </a:r>
            <a:r>
              <a:rPr lang="hi-IN" sz="2400" b="1" dirty="0" smtClean="0"/>
              <a:t>अलंकृतकाल</a:t>
            </a:r>
            <a:r>
              <a:rPr lang="en-IN" sz="2400" b="1" dirty="0" smtClean="0"/>
              <a:t>-</a:t>
            </a:r>
            <a:r>
              <a:rPr lang="hi-IN" sz="2400" b="1" dirty="0" smtClean="0"/>
              <a:t>मिश्रबन्धु</a:t>
            </a:r>
            <a:endParaRPr lang="en-IN" sz="2400" dirty="0" smtClean="0"/>
          </a:p>
          <a:p>
            <a:pPr algn="just"/>
            <a:r>
              <a:rPr lang="en-US" sz="2400" b="1" dirty="0" smtClean="0"/>
              <a:t>(ii) </a:t>
            </a:r>
            <a:r>
              <a:rPr lang="hi-IN" sz="2400" b="1" dirty="0" smtClean="0"/>
              <a:t>श्रृंगारकाल</a:t>
            </a:r>
            <a:r>
              <a:rPr lang="en-IN" sz="2400" b="1" dirty="0" smtClean="0"/>
              <a:t>-</a:t>
            </a:r>
            <a:r>
              <a:rPr lang="hi-IN" sz="2400" b="1" dirty="0" smtClean="0"/>
              <a:t>विश्वनाथ प्रताप मिश्र</a:t>
            </a:r>
            <a:endParaRPr lang="en-IN" sz="2400" dirty="0" smtClean="0"/>
          </a:p>
          <a:p>
            <a:pPr algn="just"/>
            <a:r>
              <a:rPr lang="en-US" sz="2400" b="1" dirty="0" smtClean="0"/>
              <a:t>(ii) </a:t>
            </a:r>
            <a:r>
              <a:rPr lang="hi-IN" sz="2400" b="1" dirty="0" smtClean="0"/>
              <a:t>कलाकाल</a:t>
            </a:r>
            <a:r>
              <a:rPr lang="en-IN" sz="2400" b="1" dirty="0" smtClean="0"/>
              <a:t>-</a:t>
            </a:r>
            <a:r>
              <a:rPr lang="hi-IN" sz="2400" b="1" dirty="0" smtClean="0"/>
              <a:t>रमाशंकर शुक्ल रसाल</a:t>
            </a:r>
            <a:endParaRPr lang="en-IN" sz="2400" dirty="0" smtClean="0"/>
          </a:p>
          <a:p>
            <a:pPr algn="just"/>
            <a:r>
              <a:rPr lang="en-US" sz="2400" b="1" dirty="0" smtClean="0"/>
              <a:t>(iv) </a:t>
            </a:r>
            <a:r>
              <a:rPr lang="hi-IN" sz="2400" b="1" dirty="0" smtClean="0"/>
              <a:t>शास्त्रीय मुक्तक काव्य परम्परा</a:t>
            </a:r>
            <a:r>
              <a:rPr lang="en-IN" sz="2400" b="1" dirty="0" smtClean="0"/>
              <a:t>-</a:t>
            </a:r>
            <a:r>
              <a:rPr lang="hi-IN" sz="2400" b="1" dirty="0" smtClean="0"/>
              <a:t>डॉ</a:t>
            </a:r>
            <a:r>
              <a:rPr lang="en-US" sz="2400" b="1" dirty="0" smtClean="0"/>
              <a:t>. </a:t>
            </a:r>
            <a:r>
              <a:rPr lang="hi-IN" sz="2400" b="1" dirty="0" smtClean="0"/>
              <a:t>गणपति चन्द्र गुप्त</a:t>
            </a:r>
            <a:endParaRPr lang="en-IN" sz="2400" dirty="0" smtClean="0"/>
          </a:p>
          <a:p>
            <a:pPr algn="just"/>
            <a:r>
              <a:rPr lang="en-US" sz="2400" b="1" dirty="0" smtClean="0"/>
              <a:t>(v) </a:t>
            </a:r>
            <a:r>
              <a:rPr lang="hi-IN" sz="2400" b="1" dirty="0" smtClean="0"/>
              <a:t>रीतिकाल</a:t>
            </a:r>
            <a:r>
              <a:rPr lang="en-IN" sz="2400" b="1" dirty="0" smtClean="0"/>
              <a:t>-</a:t>
            </a:r>
            <a:r>
              <a:rPr lang="hi-IN" sz="2400" b="1" dirty="0" smtClean="0"/>
              <a:t>आचार्य रामचन्द्र शुक्ल</a:t>
            </a:r>
            <a:endParaRPr lang="en-IN" sz="2400" dirty="0"/>
          </a:p>
        </p:txBody>
      </p:sp>
      <p:sp>
        <p:nvSpPr>
          <p:cNvPr id="2" name="Title 1"/>
          <p:cNvSpPr>
            <a:spLocks noGrp="1"/>
          </p:cNvSpPr>
          <p:nvPr>
            <p:ph type="title"/>
          </p:nvPr>
        </p:nvSpPr>
        <p:spPr/>
        <p:txBody>
          <a:bodyPr/>
          <a:lstStyle/>
          <a:p>
            <a:pPr algn="ctr"/>
            <a:r>
              <a:rPr lang="en-US" sz="3200" b="1" dirty="0" smtClean="0"/>
              <a:t>  </a:t>
            </a:r>
            <a:r>
              <a:rPr lang="en-US" sz="3200" b="1" dirty="0" smtClean="0">
                <a:solidFill>
                  <a:srgbClr val="FF0000"/>
                </a:solidFill>
              </a:rPr>
              <a:t>: </a:t>
            </a:r>
            <a:r>
              <a:rPr lang="hi-IN" sz="3200" dirty="0" smtClean="0"/>
              <a:t>नामकरण औचित्य</a:t>
            </a:r>
            <a:r>
              <a:rPr lang="en-US" sz="3200" b="1" dirty="0" smtClean="0">
                <a:solidFill>
                  <a:srgbClr val="FF0000"/>
                </a:solidFill>
              </a:rPr>
              <a:t>:</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IN" sz="1800" b="1" dirty="0" smtClean="0"/>
              <a:t>	</a:t>
            </a:r>
            <a:r>
              <a:rPr lang="hi-IN" sz="2000" b="1" dirty="0" smtClean="0"/>
              <a:t>रीतिकाल के नामकरण सम्बन्धी इन सभी अभिधानों का विवेचन इस प्रकार हैं</a:t>
            </a:r>
            <a:r>
              <a:rPr lang="en-IN" sz="2000" b="1" dirty="0" smtClean="0"/>
              <a:t> </a:t>
            </a:r>
            <a:r>
              <a:rPr lang="en-US" sz="2000" b="1" dirty="0" smtClean="0"/>
              <a:t>– </a:t>
            </a:r>
          </a:p>
          <a:p>
            <a:pPr algn="just">
              <a:buNone/>
            </a:pPr>
            <a:endParaRPr lang="en-US" sz="2000" b="1" dirty="0" smtClean="0"/>
          </a:p>
          <a:p>
            <a:pPr algn="just">
              <a:buNone/>
            </a:pPr>
            <a:r>
              <a:rPr lang="en-IN" sz="1800" dirty="0" smtClean="0"/>
              <a:t>	</a:t>
            </a:r>
            <a:r>
              <a:rPr lang="hi-IN" sz="2000" dirty="0" smtClean="0"/>
              <a:t>हिन्दी साहित्य के उत्तर मध्यकाल को आचार्य रामचन्द्र शुक्ल ने रीतिकाल</a:t>
            </a:r>
            <a:r>
              <a:rPr lang="en-IN" sz="2000" dirty="0" smtClean="0"/>
              <a:t> </a:t>
            </a:r>
            <a:r>
              <a:rPr lang="hi-IN" sz="2000" dirty="0" smtClean="0"/>
              <a:t>मिश्रबन्धुओं</a:t>
            </a:r>
            <a:r>
              <a:rPr lang="en-IN" sz="2000" dirty="0" smtClean="0"/>
              <a:t> </a:t>
            </a:r>
            <a:r>
              <a:rPr lang="hi-IN" sz="2000" dirty="0" smtClean="0"/>
              <a:t>ने अलंकृत काल विश्वनाथप्रसाद मिश्र ने श्रृंगारकाल डॉ</a:t>
            </a:r>
            <a:r>
              <a:rPr lang="en-US" sz="2000" dirty="0" smtClean="0"/>
              <a:t>. </a:t>
            </a:r>
            <a:r>
              <a:rPr lang="hi-IN" sz="2000" dirty="0" smtClean="0"/>
              <a:t>गणपतिचन्द्र गुप्त ने शास्त्रीय मुक्तक काव्य परम्परा एवं रमाशंकर</a:t>
            </a:r>
            <a:r>
              <a:rPr lang="en-IN" sz="2000" dirty="0" smtClean="0"/>
              <a:t> </a:t>
            </a:r>
            <a:r>
              <a:rPr lang="hi-IN" sz="2000" dirty="0" smtClean="0"/>
              <a:t>शुक्ल ने कलाकाल से अभिहीत किया है। इनमें से  रीतिकाल नामकरण ही सर्वमान्य रहा है</a:t>
            </a:r>
            <a:r>
              <a:rPr lang="en-US" sz="2000" dirty="0" smtClean="0"/>
              <a:t>, </a:t>
            </a:r>
            <a:r>
              <a:rPr lang="hi-IN" sz="2000" dirty="0" smtClean="0"/>
              <a:t>क्योंकि इसमें</a:t>
            </a:r>
            <a:r>
              <a:rPr lang="en-IN" sz="2000" dirty="0" smtClean="0"/>
              <a:t> </a:t>
            </a:r>
            <a:r>
              <a:rPr lang="hi-IN" sz="2000" dirty="0" smtClean="0"/>
              <a:t>रीतिग्रन्थ</a:t>
            </a:r>
            <a:r>
              <a:rPr lang="en-US" sz="2000" dirty="0" smtClean="0"/>
              <a:t>-</a:t>
            </a:r>
            <a:r>
              <a:rPr lang="hi-IN" sz="2000" dirty="0" smtClean="0"/>
              <a:t>निर्माण</a:t>
            </a:r>
            <a:r>
              <a:rPr lang="en-US" sz="2000" dirty="0" smtClean="0"/>
              <a:t>, </a:t>
            </a:r>
            <a:r>
              <a:rPr lang="hi-IN" sz="2000" dirty="0" smtClean="0"/>
              <a:t>अलंकरण की प्रवृत्ति</a:t>
            </a:r>
            <a:r>
              <a:rPr lang="en-US" sz="2000" dirty="0" smtClean="0"/>
              <a:t>, </a:t>
            </a:r>
            <a:r>
              <a:rPr lang="hi-IN" sz="2000" dirty="0" smtClean="0"/>
              <a:t>श्रृंगारिक नखशिख सौन्दर्य</a:t>
            </a:r>
            <a:r>
              <a:rPr lang="en-US" sz="2000" dirty="0" smtClean="0"/>
              <a:t>, </a:t>
            </a:r>
            <a:r>
              <a:rPr lang="hi-IN" sz="2000" dirty="0" smtClean="0"/>
              <a:t>प्रेम के संयोग</a:t>
            </a:r>
            <a:r>
              <a:rPr lang="en-US" sz="2000" dirty="0" smtClean="0"/>
              <a:t>-</a:t>
            </a:r>
            <a:r>
              <a:rPr lang="hi-IN" sz="2000" dirty="0" smtClean="0"/>
              <a:t>वियोग चित्र आदि सभी</a:t>
            </a:r>
            <a:r>
              <a:rPr lang="en-IN" sz="2000" dirty="0" smtClean="0"/>
              <a:t> </a:t>
            </a:r>
            <a:r>
              <a:rPr lang="hi-IN" sz="2000" dirty="0" smtClean="0"/>
              <a:t>परम्पराएं समाहित हो जाती है। डॉ</a:t>
            </a:r>
            <a:r>
              <a:rPr lang="en-US" sz="2000" dirty="0" smtClean="0"/>
              <a:t>. </a:t>
            </a:r>
            <a:r>
              <a:rPr lang="hi-IN" sz="2000" dirty="0" smtClean="0"/>
              <a:t>हजारीप्रसाद द्विवेदी</a:t>
            </a:r>
            <a:r>
              <a:rPr lang="en-US" sz="2000" dirty="0" smtClean="0"/>
              <a:t>, </a:t>
            </a:r>
            <a:r>
              <a:rPr lang="hi-IN" sz="2000" dirty="0" smtClean="0"/>
              <a:t>डॉ</a:t>
            </a:r>
            <a:r>
              <a:rPr lang="en-US" sz="2000" dirty="0" smtClean="0"/>
              <a:t>. </a:t>
            </a:r>
            <a:r>
              <a:rPr lang="hi-IN" sz="2000" dirty="0" smtClean="0"/>
              <a:t>श्यामसुन्दरदास एवं डॉ</a:t>
            </a:r>
            <a:r>
              <a:rPr lang="en-US" sz="2000" dirty="0" smtClean="0"/>
              <a:t>. </a:t>
            </a:r>
            <a:r>
              <a:rPr lang="hi-IN" sz="2000" dirty="0" smtClean="0"/>
              <a:t>नगेन्द्र ने भी आचार्य शुक्ल</a:t>
            </a:r>
            <a:r>
              <a:rPr lang="en-IN" sz="2000" dirty="0" smtClean="0"/>
              <a:t> </a:t>
            </a:r>
            <a:r>
              <a:rPr lang="hi-IN" sz="2000" dirty="0" smtClean="0"/>
              <a:t>द्वारा दिए गए रीतिकाल नामकरण से सहमति जताई है</a:t>
            </a:r>
            <a:r>
              <a:rPr lang="en-US" sz="2000" dirty="0" smtClean="0"/>
              <a:t>, </a:t>
            </a:r>
            <a:r>
              <a:rPr lang="hi-IN" sz="2000" dirty="0" smtClean="0"/>
              <a:t>क्योंकि राज्याश्रय एवं लोकाश्रय में लिखा गया काव्य इस</a:t>
            </a:r>
            <a:r>
              <a:rPr lang="en-IN" sz="2000" dirty="0" smtClean="0"/>
              <a:t> </a:t>
            </a:r>
            <a:r>
              <a:rPr lang="hi-IN" sz="2000" dirty="0" smtClean="0"/>
              <a:t>नाम में समाहित हो जाता है।</a:t>
            </a:r>
            <a:endParaRPr lang="en-IN" sz="2000" dirty="0"/>
          </a:p>
        </p:txBody>
      </p:sp>
      <p:sp>
        <p:nvSpPr>
          <p:cNvPr id="2" name="Title 1"/>
          <p:cNvSpPr>
            <a:spLocks noGrp="1"/>
          </p:cNvSpPr>
          <p:nvPr>
            <p:ph type="title"/>
          </p:nvPr>
        </p:nvSpPr>
        <p:spPr/>
        <p:txBody>
          <a:bodyPr/>
          <a:lstStyle/>
          <a:p>
            <a:pPr algn="ctr"/>
            <a:r>
              <a:rPr lang="en-US" sz="3200" b="1" dirty="0" smtClean="0"/>
              <a:t>  </a:t>
            </a:r>
            <a:r>
              <a:rPr lang="en-US" sz="3200" b="1" dirty="0" smtClean="0">
                <a:solidFill>
                  <a:srgbClr val="FF0000"/>
                </a:solidFill>
              </a:rPr>
              <a:t>: </a:t>
            </a:r>
            <a:r>
              <a:rPr lang="hi-IN" sz="3200" dirty="0" smtClean="0"/>
              <a:t>अभिधानों का विवेचन </a:t>
            </a:r>
            <a:r>
              <a:rPr lang="en-US" sz="3200" b="1" dirty="0" smtClean="0">
                <a:solidFill>
                  <a:srgbClr val="FF0000"/>
                </a:solidFill>
              </a:rPr>
              <a:t>:</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hi-IN" b="1" dirty="0" smtClean="0"/>
              <a:t>राज्याश्रय की प्रधानता</a:t>
            </a:r>
            <a:endParaRPr lang="en-IN" b="1" dirty="0" smtClean="0"/>
          </a:p>
          <a:p>
            <a:r>
              <a:rPr lang="hi-IN" sz="2800" b="1" dirty="0" smtClean="0"/>
              <a:t>रीतिग्रंथों का निर्माण एवं रीति</a:t>
            </a:r>
            <a:r>
              <a:rPr lang="en-US" sz="2800" b="1" dirty="0" smtClean="0"/>
              <a:t>-</a:t>
            </a:r>
            <a:r>
              <a:rPr lang="hi-IN" sz="2800" b="1" dirty="0" smtClean="0"/>
              <a:t>निरूपण</a:t>
            </a:r>
            <a:endParaRPr lang="en-IN" sz="2800" b="1" dirty="0" smtClean="0"/>
          </a:p>
          <a:p>
            <a:r>
              <a:rPr lang="hi-IN" sz="2800" b="1" dirty="0" smtClean="0"/>
              <a:t>नखशिख सौन्दर्य का वर्णन</a:t>
            </a:r>
            <a:endParaRPr lang="en-IN" sz="2800" b="1" dirty="0" smtClean="0"/>
          </a:p>
          <a:p>
            <a:r>
              <a:rPr lang="hi-IN" sz="2800" b="1" dirty="0" smtClean="0"/>
              <a:t>संयोग श्रृंगार एवं प्रेम</a:t>
            </a:r>
            <a:r>
              <a:rPr lang="en-US" sz="2800" b="1" dirty="0" smtClean="0"/>
              <a:t>-</a:t>
            </a:r>
            <a:r>
              <a:rPr lang="hi-IN" sz="2800" b="1" dirty="0" smtClean="0"/>
              <a:t>चित्रण</a:t>
            </a:r>
            <a:endParaRPr lang="en-IN" sz="2800" b="1" dirty="0" smtClean="0"/>
          </a:p>
          <a:p>
            <a:r>
              <a:rPr lang="hi-IN" b="1" dirty="0" smtClean="0"/>
              <a:t>वियोग श्रृंगार</a:t>
            </a:r>
            <a:endParaRPr lang="en-IN" b="1" dirty="0" smtClean="0"/>
          </a:p>
          <a:p>
            <a:r>
              <a:rPr lang="hi-IN" b="1" dirty="0" smtClean="0"/>
              <a:t>नायक</a:t>
            </a:r>
            <a:r>
              <a:rPr lang="en-US" b="1" dirty="0" smtClean="0"/>
              <a:t>-</a:t>
            </a:r>
            <a:r>
              <a:rPr lang="hi-IN" b="1" dirty="0" smtClean="0"/>
              <a:t>नायिका</a:t>
            </a:r>
            <a:r>
              <a:rPr lang="en-US" b="1" dirty="0" smtClean="0"/>
              <a:t>-</a:t>
            </a:r>
            <a:r>
              <a:rPr lang="hi-IN" b="1" dirty="0" smtClean="0"/>
              <a:t>भेद का वर्णन</a:t>
            </a:r>
            <a:endParaRPr lang="en-IN" b="1" dirty="0" smtClean="0"/>
          </a:p>
          <a:p>
            <a:r>
              <a:rPr lang="hi-IN" b="1" dirty="0" smtClean="0"/>
              <a:t>प्रकृति</a:t>
            </a:r>
            <a:r>
              <a:rPr lang="en-US" b="1" dirty="0" smtClean="0"/>
              <a:t>-</a:t>
            </a:r>
            <a:r>
              <a:rPr lang="hi-IN" b="1" dirty="0" smtClean="0"/>
              <a:t>चित्रण</a:t>
            </a:r>
            <a:endParaRPr lang="en-IN" b="1" dirty="0" smtClean="0"/>
          </a:p>
          <a:p>
            <a:r>
              <a:rPr lang="hi-IN" b="1" dirty="0" smtClean="0"/>
              <a:t>भक्ति एवं नीति का चित्रण</a:t>
            </a:r>
            <a:endParaRPr lang="en-IN" b="1" dirty="0" smtClean="0"/>
          </a:p>
          <a:p>
            <a:r>
              <a:rPr lang="hi-IN" b="1" dirty="0" smtClean="0"/>
              <a:t>भाषा</a:t>
            </a:r>
            <a:endParaRPr lang="en-IN" b="1" dirty="0" smtClean="0"/>
          </a:p>
          <a:p>
            <a:r>
              <a:rPr lang="hi-IN" b="1" dirty="0" smtClean="0"/>
              <a:t>काव्य</a:t>
            </a:r>
            <a:r>
              <a:rPr lang="en-US" b="1" dirty="0" smtClean="0"/>
              <a:t>-</a:t>
            </a:r>
            <a:r>
              <a:rPr lang="hi-IN" b="1" dirty="0" smtClean="0"/>
              <a:t>रूप एवं शैली</a:t>
            </a:r>
            <a:endParaRPr lang="en-IN" b="1" dirty="0" smtClean="0"/>
          </a:p>
          <a:p>
            <a:r>
              <a:rPr lang="hi-IN" b="1" dirty="0" smtClean="0"/>
              <a:t>छन्द</a:t>
            </a:r>
            <a:r>
              <a:rPr lang="en-US" b="1" dirty="0" smtClean="0"/>
              <a:t>-</a:t>
            </a:r>
            <a:r>
              <a:rPr lang="hi-IN" b="1" dirty="0" smtClean="0"/>
              <a:t>अलंकार</a:t>
            </a:r>
            <a:endParaRPr lang="en-IN" dirty="0" smtClean="0"/>
          </a:p>
          <a:p>
            <a:endParaRPr lang="en-IN" dirty="0"/>
          </a:p>
        </p:txBody>
      </p:sp>
      <p:sp>
        <p:nvSpPr>
          <p:cNvPr id="2" name="Title 1"/>
          <p:cNvSpPr>
            <a:spLocks noGrp="1"/>
          </p:cNvSpPr>
          <p:nvPr>
            <p:ph type="title"/>
          </p:nvPr>
        </p:nvSpPr>
        <p:spPr/>
        <p:txBody>
          <a:bodyPr>
            <a:normAutofit/>
          </a:bodyPr>
          <a:lstStyle/>
          <a:p>
            <a:pPr algn="ctr"/>
            <a:r>
              <a:rPr lang="en-IN" sz="3200" dirty="0" smtClean="0">
                <a:solidFill>
                  <a:srgbClr val="FF0000"/>
                </a:solidFill>
              </a:rPr>
              <a:t>  : </a:t>
            </a:r>
            <a:r>
              <a:rPr lang="hi-IN" sz="3200" dirty="0" smtClean="0"/>
              <a:t>रीतिकाल की प्रवृत्तियाँ</a:t>
            </a:r>
            <a:r>
              <a:rPr lang="en-IN" sz="3200" dirty="0" smtClean="0">
                <a:solidFill>
                  <a:srgbClr val="FF0000"/>
                </a:solidFill>
              </a:rPr>
              <a:t>:</a:t>
            </a: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algn="just">
              <a:buNone/>
            </a:pPr>
            <a:r>
              <a:rPr lang="en-IN" sz="5000" b="1" dirty="0" smtClean="0"/>
              <a:t>	</a:t>
            </a:r>
            <a:r>
              <a:rPr lang="hi-IN" sz="5000" b="1" dirty="0" smtClean="0"/>
              <a:t>रीतिवद्ध</a:t>
            </a:r>
            <a:r>
              <a:rPr lang="en-US" sz="5000" b="1" dirty="0" smtClean="0"/>
              <a:t>, </a:t>
            </a:r>
            <a:r>
              <a:rPr lang="hi-IN" sz="5000" b="1" dirty="0" smtClean="0"/>
              <a:t>रीतिसिद्ध एवं रीतिमुक्त काव्यधाराओं की पृथक</a:t>
            </a:r>
            <a:r>
              <a:rPr lang="en-US" sz="5000" b="1" dirty="0" smtClean="0"/>
              <a:t>-</a:t>
            </a:r>
            <a:r>
              <a:rPr lang="hi-IN" sz="5000" b="1" dirty="0" smtClean="0"/>
              <a:t>पृथक प्रवृत्तियों को</a:t>
            </a:r>
            <a:r>
              <a:rPr lang="en-IN" sz="5000" b="1" dirty="0" smtClean="0"/>
              <a:t> </a:t>
            </a:r>
            <a:r>
              <a:rPr lang="hi-IN" sz="5000" b="1" dirty="0" smtClean="0"/>
              <a:t>समन्वित करने पर रीतिकाल की निम्नांकित सामान्य प्रवृत्तियां परिलक्षित होती है</a:t>
            </a:r>
            <a:r>
              <a:rPr lang="en-US" sz="5000" b="1" dirty="0" smtClean="0"/>
              <a:t>-</a:t>
            </a:r>
            <a:endParaRPr lang="en-IN" sz="5000" dirty="0" smtClean="0"/>
          </a:p>
          <a:p>
            <a:pPr algn="just">
              <a:buNone/>
            </a:pPr>
            <a:r>
              <a:rPr lang="en-US" sz="5000" b="1" dirty="0" smtClean="0"/>
              <a:t>	(1) </a:t>
            </a:r>
            <a:r>
              <a:rPr lang="hi-IN" sz="5000" b="1" dirty="0" smtClean="0"/>
              <a:t>राज्याश्रय की प्रधानता</a:t>
            </a:r>
            <a:endParaRPr lang="en-IN" sz="5000" dirty="0" smtClean="0"/>
          </a:p>
          <a:p>
            <a:pPr algn="just">
              <a:buNone/>
            </a:pPr>
            <a:r>
              <a:rPr lang="en-US" b="1" dirty="0" smtClean="0"/>
              <a:t> </a:t>
            </a:r>
            <a:endParaRPr lang="en-IN" dirty="0" smtClean="0"/>
          </a:p>
          <a:p>
            <a:pPr algn="just">
              <a:buNone/>
            </a:pPr>
            <a:r>
              <a:rPr lang="en-IN" sz="4200" dirty="0" smtClean="0"/>
              <a:t>	</a:t>
            </a:r>
            <a:r>
              <a:rPr lang="hi-IN" sz="4500" dirty="0" smtClean="0"/>
              <a:t>रीतिकाल के अधिकांश कवियों को किसी न किसी राजा</a:t>
            </a:r>
            <a:r>
              <a:rPr lang="en-US" sz="4500" dirty="0" smtClean="0"/>
              <a:t>, </a:t>
            </a:r>
            <a:r>
              <a:rPr lang="hi-IN" sz="4500" dirty="0" smtClean="0"/>
              <a:t>नवाव</a:t>
            </a:r>
            <a:r>
              <a:rPr lang="en-US" sz="4500" dirty="0" smtClean="0"/>
              <a:t>, </a:t>
            </a:r>
            <a:r>
              <a:rPr lang="hi-IN" sz="4500" dirty="0" smtClean="0"/>
              <a:t>सेठ</a:t>
            </a:r>
            <a:r>
              <a:rPr lang="en-US" sz="4500" dirty="0" smtClean="0"/>
              <a:t>-</a:t>
            </a:r>
            <a:r>
              <a:rPr lang="hi-IN" sz="4500" dirty="0" smtClean="0"/>
              <a:t>साहू</a:t>
            </a:r>
            <a:r>
              <a:rPr lang="en-US" sz="4500" dirty="0" smtClean="0"/>
              <a:t>‌</a:t>
            </a:r>
            <a:r>
              <a:rPr lang="hi-IN" sz="4500" dirty="0" smtClean="0"/>
              <a:t>कार और जमीदार का आश्रय प्राप्त रहा।</a:t>
            </a:r>
            <a:r>
              <a:rPr lang="en-IN" sz="4500" dirty="0" smtClean="0"/>
              <a:t> </a:t>
            </a:r>
            <a:r>
              <a:rPr lang="hi-IN" sz="4500" dirty="0" smtClean="0"/>
              <a:t>दरवारी जीवन</a:t>
            </a:r>
            <a:r>
              <a:rPr lang="en-US" sz="4500" dirty="0" smtClean="0"/>
              <a:t>, </a:t>
            </a:r>
            <a:r>
              <a:rPr lang="hi-IN" sz="4500" dirty="0" smtClean="0"/>
              <a:t>सामंतीय परिवेश और महलों के अन्दर</a:t>
            </a:r>
            <a:r>
              <a:rPr lang="en-US" sz="4500" dirty="0" smtClean="0"/>
              <a:t>-</a:t>
            </a:r>
            <a:r>
              <a:rPr lang="hi-IN" sz="4500" dirty="0" smtClean="0"/>
              <a:t>बाहर चलने वाले प्रेम</a:t>
            </a:r>
            <a:r>
              <a:rPr lang="en-US" sz="4500" dirty="0" smtClean="0"/>
              <a:t>-</a:t>
            </a:r>
            <a:r>
              <a:rPr lang="hi-IN" sz="4500" dirty="0" smtClean="0"/>
              <a:t>व्यापारों एवं आपसी षडयंत्रों का चित्रण</a:t>
            </a:r>
            <a:r>
              <a:rPr lang="en-IN" sz="4500" dirty="0" smtClean="0"/>
              <a:t> </a:t>
            </a:r>
            <a:r>
              <a:rPr lang="hi-IN" sz="4500" dirty="0" smtClean="0"/>
              <a:t>अत्युक्तिपूर्ण ढंग से रीति कवियों ने रस लेकर किया। अपने आश्रयदाताओं की श्रृंगारिक विलासी भावनाओं को</a:t>
            </a:r>
            <a:r>
              <a:rPr lang="en-IN" sz="4500" dirty="0" smtClean="0"/>
              <a:t> </a:t>
            </a:r>
            <a:r>
              <a:rPr lang="hi-IN" sz="4500" dirty="0" smtClean="0"/>
              <a:t>परितृप्त करना और युद्धों में छोटी</a:t>
            </a:r>
            <a:r>
              <a:rPr lang="en-US" sz="4500" dirty="0" smtClean="0"/>
              <a:t>-</a:t>
            </a:r>
            <a:r>
              <a:rPr lang="hi-IN" sz="4500" dirty="0" smtClean="0"/>
              <a:t>मोटी सफलता मिल जाने पर राजाओं की परा</a:t>
            </a:r>
            <a:r>
              <a:rPr lang="en-US" sz="4500" dirty="0" smtClean="0"/>
              <a:t>-</a:t>
            </a:r>
            <a:r>
              <a:rPr lang="hi-IN" sz="4500" dirty="0" smtClean="0"/>
              <a:t>कीर्ति का बढ़ा</a:t>
            </a:r>
            <a:r>
              <a:rPr lang="en-US" sz="4500" dirty="0" smtClean="0"/>
              <a:t>-</a:t>
            </a:r>
            <a:r>
              <a:rPr lang="hi-IN" sz="4500" dirty="0" smtClean="0"/>
              <a:t>चढ़ाकर गुणगान</a:t>
            </a:r>
            <a:r>
              <a:rPr lang="en-IN" sz="4500" dirty="0" smtClean="0"/>
              <a:t> </a:t>
            </a:r>
            <a:r>
              <a:rPr lang="hi-IN" sz="4500" dirty="0" smtClean="0"/>
              <a:t>करना राज्याश्रित कवियों को प्रिय रहा। केशवदास ओरछा नरेश इन्द्रजीत सिंह के</a:t>
            </a:r>
            <a:r>
              <a:rPr lang="en-US" sz="4500" dirty="0" smtClean="0"/>
              <a:t>, </a:t>
            </a:r>
            <a:r>
              <a:rPr lang="hi-IN" sz="4500" dirty="0" smtClean="0"/>
              <a:t>भूषण महाराष्ट्र में छत्रपति</a:t>
            </a:r>
            <a:r>
              <a:rPr lang="en-IN" sz="4500" dirty="0" smtClean="0"/>
              <a:t> </a:t>
            </a:r>
            <a:r>
              <a:rPr lang="hi-IN" sz="4500" dirty="0" smtClean="0"/>
              <a:t>शिवाजी के</a:t>
            </a:r>
            <a:r>
              <a:rPr lang="en-US" sz="4500" dirty="0" smtClean="0"/>
              <a:t>, </a:t>
            </a:r>
            <a:r>
              <a:rPr lang="hi-IN" sz="4500" dirty="0" smtClean="0"/>
              <a:t>पद्</a:t>
            </a:r>
            <a:r>
              <a:rPr lang="en-US" sz="4500" dirty="0" smtClean="0"/>
              <a:t>‌</a:t>
            </a:r>
            <a:r>
              <a:rPr lang="hi-IN" sz="4500" dirty="0" smtClean="0"/>
              <a:t>माकर राजा हिम्मत बहादुर के</a:t>
            </a:r>
            <a:r>
              <a:rPr lang="en-US" sz="4500" dirty="0" smtClean="0"/>
              <a:t>, </a:t>
            </a:r>
            <a:r>
              <a:rPr lang="hi-IN" sz="4500" dirty="0" smtClean="0"/>
              <a:t>देव राजा भावसिंह के तथा कुशल सिंह के राज्याश्रित कवि थे। इन्होंने</a:t>
            </a:r>
            <a:r>
              <a:rPr lang="en-IN" sz="4500" dirty="0" smtClean="0"/>
              <a:t> </a:t>
            </a:r>
            <a:r>
              <a:rPr lang="hi-IN" sz="4500" dirty="0" smtClean="0"/>
              <a:t>अपने आश्रयदाताओं का नाम ग्रंथों के आगे जोड़कर तथा आश्रयदाताओं के चरित के आधार पर ग्रंथ लिखे और काव्य</a:t>
            </a:r>
            <a:r>
              <a:rPr lang="en-US" sz="4500" dirty="0" smtClean="0"/>
              <a:t>-</a:t>
            </a:r>
            <a:r>
              <a:rPr lang="hi-IN" sz="4500" dirty="0" smtClean="0"/>
              <a:t>रचना की। जैसे</a:t>
            </a:r>
            <a:r>
              <a:rPr lang="en-US" sz="4500" dirty="0" smtClean="0"/>
              <a:t>- </a:t>
            </a:r>
            <a:r>
              <a:rPr lang="hi-IN" sz="4500" dirty="0" smtClean="0"/>
              <a:t>देव के भाव विलास भवानी विलास कुराल विलास केशवदास के जहाँगीर</a:t>
            </a:r>
            <a:r>
              <a:rPr lang="en-IN" sz="4500" dirty="0" smtClean="0"/>
              <a:t> </a:t>
            </a:r>
            <a:r>
              <a:rPr lang="hi-IN" sz="4500" dirty="0" smtClean="0"/>
              <a:t>जस चन्द्रिका</a:t>
            </a:r>
            <a:r>
              <a:rPr lang="en-IN" sz="4500" dirty="0" smtClean="0"/>
              <a:t> </a:t>
            </a:r>
            <a:r>
              <a:rPr lang="hi-IN" sz="4500" dirty="0" smtClean="0"/>
              <a:t>रतनबावनी प</a:t>
            </a:r>
            <a:r>
              <a:rPr lang="en-US" sz="4500" dirty="0" smtClean="0"/>
              <a:t>‌</a:t>
            </a:r>
            <a:r>
              <a:rPr lang="hi-IN" sz="4500" dirty="0" smtClean="0"/>
              <a:t>द्माकर के जगद्विनोद हिम्मत बहादुर विरुदावली भूषण के छत्रसाल दशक शिवराजभूषण शिवावावनी</a:t>
            </a:r>
            <a:r>
              <a:rPr lang="en-IN" sz="4500" dirty="0" smtClean="0"/>
              <a:t> </a:t>
            </a:r>
            <a:r>
              <a:rPr lang="hi-IN" sz="4500" dirty="0" smtClean="0"/>
              <a:t>आदि।</a:t>
            </a:r>
            <a:endParaRPr lang="en-IN" sz="4500" dirty="0" smtClean="0"/>
          </a:p>
          <a:p>
            <a:pPr algn="just">
              <a:buNone/>
            </a:pPr>
            <a:r>
              <a:rPr lang="en-IN" b="1" dirty="0" smtClean="0"/>
              <a:t> </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sz="3200" dirty="0" smtClean="0"/>
              <a:t/>
            </a:r>
            <a:br>
              <a:rPr lang="en-IN" sz="3200" dirty="0" smtClean="0"/>
            </a:br>
            <a:r>
              <a:rPr lang="hi-IN" sz="3200" dirty="0" smtClean="0"/>
              <a:t>रीतिकाल की सामान्य प्रवृत्तियां </a:t>
            </a:r>
            <a:r>
              <a:rPr lang="en-IN" sz="3200" dirty="0" smtClean="0">
                <a:solidFill>
                  <a:srgbClr val="00B050"/>
                </a:solidFill>
              </a:rPr>
              <a:t/>
            </a:r>
            <a:br>
              <a:rPr lang="en-IN" sz="3200" dirty="0" smtClean="0">
                <a:solidFill>
                  <a:srgbClr val="00B050"/>
                </a:solidFill>
              </a:rPr>
            </a:br>
            <a:endParaRPr lang="en-IN" sz="32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77500" lnSpcReduction="20000"/>
          </a:bodyPr>
          <a:lstStyle/>
          <a:p>
            <a:pPr>
              <a:buNone/>
            </a:pPr>
            <a:r>
              <a:rPr lang="en-US" b="1" dirty="0" smtClean="0"/>
              <a:t>(2) </a:t>
            </a:r>
            <a:r>
              <a:rPr lang="hi-IN" b="1" dirty="0" smtClean="0"/>
              <a:t>रीतिग्रंथों का निर्माण एवं रीति</a:t>
            </a:r>
            <a:r>
              <a:rPr lang="en-US" b="1" dirty="0" smtClean="0"/>
              <a:t>-</a:t>
            </a:r>
            <a:r>
              <a:rPr lang="hi-IN" b="1" dirty="0" smtClean="0"/>
              <a:t>निरूपण</a:t>
            </a:r>
            <a:endParaRPr lang="en-IN" dirty="0" smtClean="0"/>
          </a:p>
          <a:p>
            <a:endParaRPr lang="en-IN" dirty="0" smtClean="0"/>
          </a:p>
          <a:p>
            <a:pPr algn="just">
              <a:buNone/>
            </a:pPr>
            <a:r>
              <a:rPr lang="en-IN" sz="2800" dirty="0" smtClean="0"/>
              <a:t>	</a:t>
            </a:r>
            <a:r>
              <a:rPr lang="hi-IN" sz="2800" dirty="0" smtClean="0"/>
              <a:t>रीतिकालीन कवि</a:t>
            </a:r>
            <a:r>
              <a:rPr lang="en-US" sz="2800" dirty="0" smtClean="0"/>
              <a:t>-</a:t>
            </a:r>
            <a:r>
              <a:rPr lang="hi-IN" sz="2800" dirty="0" smtClean="0"/>
              <a:t>आचार्यों ने संस्कृत के काव्यशास्त्रीय ग्रंथों से काव्यांगों</a:t>
            </a:r>
            <a:r>
              <a:rPr lang="en-US" sz="2800" dirty="0" smtClean="0"/>
              <a:t>-</a:t>
            </a:r>
            <a:r>
              <a:rPr lang="hi-IN" sz="2800" dirty="0" smtClean="0"/>
              <a:t>रस</a:t>
            </a:r>
            <a:r>
              <a:rPr lang="en-US" sz="2800" dirty="0" smtClean="0"/>
              <a:t>, </a:t>
            </a:r>
            <a:r>
              <a:rPr lang="hi-IN" sz="2800" dirty="0" smtClean="0"/>
              <a:t>रसावयवों</a:t>
            </a:r>
            <a:r>
              <a:rPr lang="en-US" sz="2800" dirty="0" smtClean="0"/>
              <a:t>, </a:t>
            </a:r>
            <a:r>
              <a:rPr lang="hi-IN" sz="2800" dirty="0" smtClean="0"/>
              <a:t>नायक</a:t>
            </a:r>
            <a:r>
              <a:rPr lang="en-US" sz="2800" dirty="0" smtClean="0"/>
              <a:t>-</a:t>
            </a:r>
            <a:r>
              <a:rPr lang="hi-IN" sz="2800" dirty="0" smtClean="0"/>
              <a:t>नायिकाभेद</a:t>
            </a:r>
            <a:r>
              <a:rPr lang="en-US" sz="2800" dirty="0" smtClean="0"/>
              <a:t>, </a:t>
            </a:r>
            <a:r>
              <a:rPr lang="hi-IN" sz="2800" dirty="0" smtClean="0"/>
              <a:t>काव्य</a:t>
            </a:r>
            <a:r>
              <a:rPr lang="en-US" sz="2800" dirty="0" smtClean="0"/>
              <a:t>-</a:t>
            </a:r>
            <a:r>
              <a:rPr lang="hi-IN" sz="2800" dirty="0" smtClean="0"/>
              <a:t>मेर कवि</a:t>
            </a:r>
            <a:r>
              <a:rPr lang="en-US" sz="2800" dirty="0" smtClean="0"/>
              <a:t>-</a:t>
            </a:r>
            <a:r>
              <a:rPr lang="hi-IN" sz="2800" dirty="0" smtClean="0"/>
              <a:t>भेद</a:t>
            </a:r>
            <a:r>
              <a:rPr lang="en-US" sz="2800" dirty="0" smtClean="0"/>
              <a:t>, </a:t>
            </a:r>
            <a:r>
              <a:rPr lang="hi-IN" sz="2800" dirty="0" smtClean="0"/>
              <a:t>काव्यरीति</a:t>
            </a:r>
            <a:r>
              <a:rPr lang="en-US" sz="2800" dirty="0" smtClean="0"/>
              <a:t>-</a:t>
            </a:r>
            <a:r>
              <a:rPr lang="hi-IN" sz="2800" dirty="0" smtClean="0"/>
              <a:t>वृत्ति</a:t>
            </a:r>
            <a:r>
              <a:rPr lang="en-US" sz="2800" dirty="0" smtClean="0"/>
              <a:t>, </a:t>
            </a:r>
            <a:r>
              <a:rPr lang="hi-IN" sz="2800" dirty="0" smtClean="0"/>
              <a:t>काव्य</a:t>
            </a:r>
            <a:r>
              <a:rPr lang="en-US" sz="2800" dirty="0" smtClean="0"/>
              <a:t>-</a:t>
            </a:r>
            <a:r>
              <a:rPr lang="hi-IN" sz="2800" dirty="0" smtClean="0"/>
              <a:t>गुण</a:t>
            </a:r>
            <a:r>
              <a:rPr lang="en-US" sz="2800" dirty="0" smtClean="0"/>
              <a:t>-</a:t>
            </a:r>
            <a:r>
              <a:rPr lang="hi-IN" sz="2800" dirty="0" smtClean="0"/>
              <a:t>दोष</a:t>
            </a:r>
            <a:r>
              <a:rPr lang="en-US" sz="2800" dirty="0" smtClean="0"/>
              <a:t>, </a:t>
            </a:r>
            <a:r>
              <a:rPr lang="hi-IN" sz="2800" dirty="0" smtClean="0"/>
              <a:t>शब्द</a:t>
            </a:r>
            <a:r>
              <a:rPr lang="en-US" sz="2800" dirty="0" smtClean="0"/>
              <a:t>-</a:t>
            </a:r>
            <a:r>
              <a:rPr lang="hi-IN" sz="2800" dirty="0" smtClean="0"/>
              <a:t>शक्ति</a:t>
            </a:r>
            <a:r>
              <a:rPr lang="en-US" sz="2800" dirty="0" smtClean="0"/>
              <a:t>, </a:t>
            </a:r>
            <a:r>
              <a:rPr lang="hi-IN" sz="2800" dirty="0" smtClean="0"/>
              <a:t>छन्द</a:t>
            </a:r>
            <a:r>
              <a:rPr lang="en-US" sz="2800" dirty="0" smtClean="0"/>
              <a:t>-</a:t>
            </a:r>
            <a:r>
              <a:rPr lang="hi-IN" sz="2800" dirty="0" smtClean="0"/>
              <a:t>अलंकार के लक्षण ग्रहण किए और स्वरचित उदाहरण देकर एक तरफ कवि</a:t>
            </a:r>
            <a:r>
              <a:rPr lang="en-US" sz="2800" dirty="0" smtClean="0"/>
              <a:t>-</a:t>
            </a:r>
            <a:r>
              <a:rPr lang="hi-IN" sz="2800" dirty="0" smtClean="0"/>
              <a:t>कर्म</a:t>
            </a:r>
            <a:r>
              <a:rPr lang="en-US" sz="2800" dirty="0" smtClean="0"/>
              <a:t>-</a:t>
            </a:r>
            <a:r>
              <a:rPr lang="hi-IN" sz="2800" dirty="0" smtClean="0"/>
              <a:t>धर्म को निभाया</a:t>
            </a:r>
            <a:r>
              <a:rPr lang="en-US" sz="2800" dirty="0" smtClean="0"/>
              <a:t>, </a:t>
            </a:r>
            <a:r>
              <a:rPr lang="hi-IN" sz="2800" dirty="0" smtClean="0"/>
              <a:t>तो दूसरी तरफ हिन्दी में आचार्य परम्परा का सूत्रपात किया। केशवदास इनके अगुआ एवं संस्थापक आचार्य रहे। मुम्मट के काव्यप्रकाराजयदेव के चन्द्रालोक विश्वनाव के साहित्यदर्पण पं</a:t>
            </a:r>
            <a:r>
              <a:rPr lang="en-US" sz="2800" dirty="0" smtClean="0"/>
              <a:t>. </a:t>
            </a:r>
            <a:r>
              <a:rPr lang="hi-IN" sz="2800" dirty="0" smtClean="0"/>
              <a:t>जगन्नाथ के रसगंगाधर भामाह के काव्यालंकार</a:t>
            </a:r>
            <a:r>
              <a:rPr lang="en-US" sz="2800" dirty="0" smtClean="0"/>
              <a:t>, </a:t>
            </a:r>
            <a:r>
              <a:rPr lang="hi-IN" sz="2800" dirty="0" smtClean="0"/>
              <a:t>भानुदत्त के रसमंजरी श्रृंगारमंजरी भामह के काव्यालंकार एवं वामन के काव्यालंकार सूत्राणिके आधार पर रोतिकालीन कवियों ने काव्यांगा</a:t>
            </a:r>
            <a:r>
              <a:rPr lang="en-US" sz="2800" dirty="0" smtClean="0"/>
              <a:t>-</a:t>
            </a:r>
            <a:r>
              <a:rPr lang="hi-IN" sz="2800" dirty="0" smtClean="0"/>
              <a:t>निरूपण किया और आचार्य</a:t>
            </a:r>
            <a:r>
              <a:rPr lang="en-US" sz="2800" dirty="0" smtClean="0"/>
              <a:t>-</a:t>
            </a:r>
            <a:r>
              <a:rPr lang="hi-IN" sz="2800" dirty="0" smtClean="0"/>
              <a:t>कवि कर्म के परिचायक रीतिग्रंथ लिखे। लेकिन संस्कृत आचार्यों की भांति न तो ये कवि सिद्धान्त प्रतिपादन कर पाए और न ही नवीन सम्प्रदाय को स्थापना</a:t>
            </a:r>
            <a:r>
              <a:rPr lang="en-US" sz="2800" dirty="0" smtClean="0"/>
              <a:t>, </a:t>
            </a:r>
            <a:r>
              <a:rPr lang="hi-IN" sz="2800" dirty="0" smtClean="0"/>
              <a:t>इसलिए इनका आचार्यत्व धरा का धरा रह गया। हां</a:t>
            </a:r>
            <a:r>
              <a:rPr lang="en-US" sz="2800" dirty="0" smtClean="0"/>
              <a:t>, </a:t>
            </a:r>
            <a:r>
              <a:rPr lang="hi-IN" sz="2800" dirty="0" smtClean="0"/>
              <a:t>हिन्दी में आचार्यत्व परम्परा का सूत्रपात अवश्य हो गया</a:t>
            </a:r>
            <a:r>
              <a:rPr lang="en-US" sz="2800" dirty="0" smtClean="0"/>
              <a:t>, </a:t>
            </a:r>
            <a:r>
              <a:rPr lang="hi-IN" sz="2800" dirty="0" smtClean="0"/>
              <a:t>जिसमें ये कवि</a:t>
            </a:r>
            <a:r>
              <a:rPr lang="en-US" sz="2800" dirty="0" smtClean="0"/>
              <a:t>-</a:t>
            </a:r>
            <a:r>
              <a:rPr lang="hi-IN" sz="2800" dirty="0" smtClean="0"/>
              <a:t>आचार्य कहलाए।</a:t>
            </a:r>
            <a:endParaRPr lang="en-IN" sz="2800"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50091"/>
          </a:xfrm>
        </p:spPr>
        <p:txBody>
          <a:bodyPr>
            <a:normAutofit fontScale="77500" lnSpcReduction="20000"/>
          </a:bodyPr>
          <a:lstStyle/>
          <a:p>
            <a:pPr>
              <a:buNone/>
            </a:pPr>
            <a:r>
              <a:rPr lang="en-US" b="1" dirty="0" smtClean="0"/>
              <a:t>	(3) </a:t>
            </a:r>
            <a:r>
              <a:rPr lang="hi-IN" b="1" dirty="0" smtClean="0"/>
              <a:t>नखशिख सौन्दर्य का वर्णन</a:t>
            </a:r>
            <a:endParaRPr lang="en-IN" dirty="0" smtClean="0"/>
          </a:p>
          <a:p>
            <a:pPr>
              <a:buNone/>
            </a:pPr>
            <a:r>
              <a:rPr lang="en-US" b="1" dirty="0" smtClean="0"/>
              <a:t> </a:t>
            </a:r>
            <a:endParaRPr lang="en-IN" dirty="0" smtClean="0"/>
          </a:p>
          <a:p>
            <a:pPr algn="just">
              <a:buNone/>
            </a:pPr>
            <a:r>
              <a:rPr lang="en-IN" dirty="0" smtClean="0"/>
              <a:t>	</a:t>
            </a:r>
            <a:r>
              <a:rPr lang="hi-IN" dirty="0" smtClean="0"/>
              <a:t>रीतिकाल घोर विलासिता</a:t>
            </a:r>
            <a:r>
              <a:rPr lang="en-US" dirty="0" smtClean="0"/>
              <a:t>, </a:t>
            </a:r>
            <a:r>
              <a:rPr lang="hi-IN" dirty="0" smtClean="0"/>
              <a:t>कामुकता एवं अन्तर्बाह्य अन्तर्कलहों का युग था। राजा</a:t>
            </a:r>
            <a:r>
              <a:rPr lang="en-US" dirty="0" smtClean="0"/>
              <a:t>-</a:t>
            </a:r>
            <a:r>
              <a:rPr lang="hi-IN" dirty="0" smtClean="0"/>
              <a:t>रानी</a:t>
            </a:r>
            <a:r>
              <a:rPr lang="en-US" dirty="0" smtClean="0"/>
              <a:t>, </a:t>
            </a:r>
            <a:r>
              <a:rPr lang="hi-IN" dirty="0" smtClean="0"/>
              <a:t>दरबारी</a:t>
            </a:r>
            <a:r>
              <a:rPr lang="en-US" dirty="0" smtClean="0"/>
              <a:t>-</a:t>
            </a:r>
            <a:r>
              <a:rPr lang="hi-IN" dirty="0" smtClean="0"/>
              <a:t>सामान्यजन</a:t>
            </a:r>
            <a:r>
              <a:rPr lang="en-US" dirty="0" smtClean="0"/>
              <a:t>, </a:t>
            </a:r>
            <a:r>
              <a:rPr lang="hi-IN" dirty="0" smtClean="0"/>
              <a:t>भक्त</a:t>
            </a:r>
            <a:r>
              <a:rPr lang="en-US" dirty="0" smtClean="0"/>
              <a:t>-</a:t>
            </a:r>
            <a:r>
              <a:rPr lang="hi-IN" dirty="0" smtClean="0"/>
              <a:t>नीतिकार और अमीर</a:t>
            </a:r>
            <a:r>
              <a:rPr lang="en-US" dirty="0" smtClean="0"/>
              <a:t>-</a:t>
            </a:r>
            <a:r>
              <a:rPr lang="hi-IN" dirty="0" smtClean="0"/>
              <a:t>उमराव सभी मानो भक्ति</a:t>
            </a:r>
            <a:r>
              <a:rPr lang="en-US" dirty="0" smtClean="0"/>
              <a:t>-</a:t>
            </a:r>
            <a:r>
              <a:rPr lang="hi-IN" dirty="0" smtClean="0"/>
              <a:t>नीति को भूलकर विलासी कामुकता एवं नखशिख सौन्दर्य में डूबे हुए थे। सामान्य जनता के कष्टों का किसी कवि ने वर्णन नहीं किया और न ही करना उचित समझा। नायिका के नखशिख अंगों</a:t>
            </a:r>
            <a:r>
              <a:rPr lang="en-US" dirty="0" smtClean="0"/>
              <a:t>-</a:t>
            </a:r>
            <a:r>
              <a:rPr lang="hi-IN" dirty="0" smtClean="0"/>
              <a:t>चरण</a:t>
            </a:r>
            <a:r>
              <a:rPr lang="en-US" dirty="0" smtClean="0"/>
              <a:t>, </a:t>
            </a:r>
            <a:r>
              <a:rPr lang="hi-IN" dirty="0" smtClean="0"/>
              <a:t>जंघा</a:t>
            </a:r>
            <a:r>
              <a:rPr lang="en-US" dirty="0" smtClean="0"/>
              <a:t>, </a:t>
            </a:r>
            <a:r>
              <a:rPr lang="hi-IN" dirty="0" smtClean="0"/>
              <a:t>कटि</a:t>
            </a:r>
            <a:r>
              <a:rPr lang="en-US" dirty="0" smtClean="0"/>
              <a:t>, </a:t>
            </a:r>
            <a:r>
              <a:rPr lang="hi-IN" dirty="0" smtClean="0"/>
              <a:t>नितंब</a:t>
            </a:r>
            <a:r>
              <a:rPr lang="en-US" dirty="0" smtClean="0"/>
              <a:t>, </a:t>
            </a:r>
            <a:r>
              <a:rPr lang="hi-IN" dirty="0" smtClean="0"/>
              <a:t>आँचल</a:t>
            </a:r>
            <a:r>
              <a:rPr lang="en-US" dirty="0" smtClean="0"/>
              <a:t>, </a:t>
            </a:r>
            <a:r>
              <a:rPr lang="hi-IN" dirty="0" smtClean="0"/>
              <a:t>ग्रीवा</a:t>
            </a:r>
            <a:r>
              <a:rPr lang="en-US" dirty="0" smtClean="0"/>
              <a:t>, </a:t>
            </a:r>
            <a:r>
              <a:rPr lang="hi-IN" dirty="0" smtClean="0"/>
              <a:t>हस्त</a:t>
            </a:r>
            <a:r>
              <a:rPr lang="en-US" dirty="0" smtClean="0"/>
              <a:t>,</a:t>
            </a:r>
            <a:r>
              <a:rPr lang="hi-IN" dirty="0" smtClean="0"/>
              <a:t>मुख</a:t>
            </a:r>
            <a:r>
              <a:rPr lang="en-US" dirty="0" smtClean="0"/>
              <a:t>, </a:t>
            </a:r>
            <a:r>
              <a:rPr lang="hi-IN" dirty="0" smtClean="0"/>
              <a:t>नासिका</a:t>
            </a:r>
            <a:r>
              <a:rPr lang="en-US" dirty="0" smtClean="0"/>
              <a:t>, </a:t>
            </a:r>
            <a:r>
              <a:rPr lang="hi-IN" dirty="0" smtClean="0"/>
              <a:t>दंतपंक्ति</a:t>
            </a:r>
            <a:r>
              <a:rPr lang="en-US" dirty="0" smtClean="0"/>
              <a:t>, </a:t>
            </a:r>
            <a:r>
              <a:rPr lang="hi-IN" dirty="0" smtClean="0"/>
              <a:t>कपोल</a:t>
            </a:r>
            <a:r>
              <a:rPr lang="en-US" dirty="0" smtClean="0"/>
              <a:t>, </a:t>
            </a:r>
            <a:r>
              <a:rPr lang="hi-IN" dirty="0" smtClean="0"/>
              <a:t>नैन</a:t>
            </a:r>
            <a:r>
              <a:rPr lang="en-US" dirty="0" smtClean="0"/>
              <a:t>, </a:t>
            </a:r>
            <a:r>
              <a:rPr lang="hi-IN" dirty="0" smtClean="0"/>
              <a:t>भृकृटि</a:t>
            </a:r>
            <a:r>
              <a:rPr lang="en-US" dirty="0" smtClean="0"/>
              <a:t>, </a:t>
            </a:r>
            <a:r>
              <a:rPr lang="hi-IN" dirty="0" smtClean="0"/>
              <a:t>चितवन</a:t>
            </a:r>
            <a:r>
              <a:rPr lang="en-US" dirty="0" smtClean="0"/>
              <a:t>, </a:t>
            </a:r>
            <a:r>
              <a:rPr lang="hi-IN" dirty="0" smtClean="0"/>
              <a:t>केशराशि</a:t>
            </a:r>
            <a:r>
              <a:rPr lang="en-US" dirty="0" smtClean="0"/>
              <a:t>, </a:t>
            </a:r>
            <a:r>
              <a:rPr lang="hi-IN" dirty="0" smtClean="0"/>
              <a:t>सिन्दुर तथा होठों की लाली</a:t>
            </a:r>
            <a:r>
              <a:rPr lang="en-US" dirty="0" smtClean="0"/>
              <a:t>, </a:t>
            </a:r>
            <a:r>
              <a:rPr lang="hi-IN" dirty="0" smtClean="0"/>
              <a:t>मधुर बांकी चितवन</a:t>
            </a:r>
            <a:r>
              <a:rPr lang="en-US" dirty="0" smtClean="0"/>
              <a:t>, </a:t>
            </a:r>
            <a:r>
              <a:rPr lang="hi-IN" dirty="0" smtClean="0"/>
              <a:t>हंसी</a:t>
            </a:r>
            <a:r>
              <a:rPr lang="en-US" dirty="0" smtClean="0"/>
              <a:t>-</a:t>
            </a:r>
            <a:r>
              <a:rPr lang="hi-IN" dirty="0" smtClean="0"/>
              <a:t>ठिठोली</a:t>
            </a:r>
            <a:r>
              <a:rPr lang="en-US" dirty="0" smtClean="0"/>
              <a:t>, </a:t>
            </a:r>
            <a:r>
              <a:rPr lang="hi-IN" dirty="0" smtClean="0"/>
              <a:t>लहरा</a:t>
            </a:r>
            <a:r>
              <a:rPr lang="en-US" dirty="0" smtClean="0"/>
              <a:t>-</a:t>
            </a:r>
            <a:r>
              <a:rPr lang="hi-IN" dirty="0" smtClean="0"/>
              <a:t>बल खाकर नायक</a:t>
            </a:r>
            <a:r>
              <a:rPr lang="en-US" dirty="0" smtClean="0"/>
              <a:t>-</a:t>
            </a:r>
            <a:r>
              <a:rPr lang="hi-IN" dirty="0" smtClean="0"/>
              <a:t>नायिका का आना</a:t>
            </a:r>
            <a:r>
              <a:rPr lang="en-US" dirty="0" smtClean="0"/>
              <a:t>-</a:t>
            </a:r>
            <a:r>
              <a:rPr lang="hi-IN" dirty="0" smtClean="0"/>
              <a:t>जाना</a:t>
            </a:r>
            <a:r>
              <a:rPr lang="en-US" dirty="0" smtClean="0"/>
              <a:t>, </a:t>
            </a:r>
            <a:r>
              <a:rPr lang="hi-IN" dirty="0" smtClean="0"/>
              <a:t>विभिन्न मुद्राओं एवं चेष्टाओं का रीतिकालीन कवियों ने सरस एवं कमोत्तेजक वर्णन किया है। नारी एवं नारी का नखशिख सौन्दर्य रीतिकालीन समाज के उपभोग की सामग्री बनकर रह गया। मौरा की</a:t>
            </a:r>
            <a:r>
              <a:rPr lang="en-US" dirty="0" smtClean="0"/>
              <a:t>-</a:t>
            </a:r>
            <a:r>
              <a:rPr lang="hi-IN" dirty="0" smtClean="0"/>
              <a:t>सी व्यग्रता</a:t>
            </a:r>
            <a:r>
              <a:rPr lang="en-US" dirty="0" smtClean="0"/>
              <a:t>, </a:t>
            </a:r>
            <a:r>
              <a:rPr lang="hi-IN" dirty="0" smtClean="0"/>
              <a:t>राधा की मूक साधना</a:t>
            </a:r>
            <a:r>
              <a:rPr lang="en-US" dirty="0" smtClean="0"/>
              <a:t>, </a:t>
            </a:r>
            <a:r>
              <a:rPr lang="hi-IN" dirty="0" smtClean="0"/>
              <a:t>सीता</a:t>
            </a:r>
            <a:r>
              <a:rPr lang="en-US" dirty="0" smtClean="0"/>
              <a:t>-</a:t>
            </a:r>
            <a:r>
              <a:rPr lang="hi-IN" dirty="0" smtClean="0"/>
              <a:t>सावित्री को पवित्रता रीतिकाल में ढूंढ़ने पर भी नहीं मिलती है। नारी का नखशिख सौन्दर्य वर्णन आज भी सामाजिक के मन को कामुक बनाता है</a:t>
            </a:r>
            <a:r>
              <a:rPr lang="en-US" dirty="0" smtClean="0"/>
              <a:t>, </a:t>
            </a:r>
            <a:r>
              <a:rPr lang="hi-IN" dirty="0" smtClean="0"/>
              <a:t>कलुषित बनाता है लेकिन वह सरस भी है और श्रृंगारिक भी।</a:t>
            </a:r>
            <a:endParaRPr lang="en-IN" dirty="0" smtClean="0"/>
          </a:p>
          <a:p>
            <a:pPr>
              <a:buNone/>
            </a:pPr>
            <a:r>
              <a:rPr lang="en-IN" b="1" dirty="0" smtClean="0"/>
              <a:t>	</a:t>
            </a:r>
            <a:r>
              <a:rPr lang="hi-IN" b="1" dirty="0" smtClean="0"/>
              <a:t>यथा</a:t>
            </a:r>
            <a:r>
              <a:rPr lang="en-US" b="1" dirty="0" smtClean="0"/>
              <a:t>-</a:t>
            </a:r>
            <a:endParaRPr lang="en-IN" dirty="0" smtClean="0"/>
          </a:p>
          <a:p>
            <a:pPr algn="ctr">
              <a:buNone/>
            </a:pPr>
            <a:r>
              <a:rPr lang="hi-IN" b="1" dirty="0" smtClean="0"/>
              <a:t>तेरी औरे भांति की दीपसिखा सी देह।</a:t>
            </a:r>
            <a:endParaRPr lang="en-IN" dirty="0" smtClean="0"/>
          </a:p>
          <a:p>
            <a:pPr algn="ctr">
              <a:buNone/>
            </a:pPr>
            <a:r>
              <a:rPr lang="hi-IN" b="1" dirty="0" smtClean="0"/>
              <a:t>ज्यों ज्यों दीपति जगमगै</a:t>
            </a:r>
            <a:r>
              <a:rPr lang="en-US" b="1" dirty="0" smtClean="0"/>
              <a:t>, </a:t>
            </a:r>
            <a:r>
              <a:rPr lang="hi-IN" b="1" dirty="0" smtClean="0"/>
              <a:t>त्यों</a:t>
            </a:r>
            <a:r>
              <a:rPr lang="en-US" b="1" dirty="0" smtClean="0"/>
              <a:t>-</a:t>
            </a:r>
            <a:r>
              <a:rPr lang="hi-IN" b="1" dirty="0" smtClean="0"/>
              <a:t>त्यों बढ़त सनेह </a:t>
            </a:r>
            <a:r>
              <a:rPr lang="en-US" b="1" dirty="0" smtClean="0"/>
              <a:t>- </a:t>
            </a:r>
            <a:r>
              <a:rPr lang="hi-IN" b="1" dirty="0" smtClean="0"/>
              <a:t>मतिराम</a:t>
            </a:r>
            <a:endParaRPr lang="en-IN" dirty="0" smtClean="0"/>
          </a:p>
          <a:p>
            <a:endParaRPr lang="en-IN" dirty="0"/>
          </a:p>
        </p:txBody>
      </p:sp>
      <p:sp>
        <p:nvSpPr>
          <p:cNvPr id="2" name="Title 1"/>
          <p:cNvSpPr>
            <a:spLocks noGrp="1"/>
          </p:cNvSpPr>
          <p:nvPr>
            <p:ph type="title"/>
          </p:nvPr>
        </p:nvSpPr>
        <p:spPr/>
        <p:txBody>
          <a:bodyPr>
            <a:normAutofit fontScale="90000"/>
          </a:bodyPr>
          <a:lstStyle/>
          <a:p>
            <a:pPr algn="ct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TotalTime>
  <Words>304</Words>
  <Application>Microsoft Office PowerPoint</Application>
  <PresentationFormat>On-screen Show (4:3)</PresentationFormat>
  <Paragraphs>104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  : नामकरण औचित्य:</vt:lpstr>
      <vt:lpstr>  : नामकरण औचित्य:</vt:lpstr>
      <vt:lpstr>  : अभिधानों का विवेचन :</vt:lpstr>
      <vt:lpstr>  : रीतिकाल की प्रवृत्तियाँ:</vt:lpstr>
      <vt:lpstr> रीतिकाल की सामान्य प्रवृत्तियां  </vt:lpstr>
      <vt:lpstr> </vt:lpstr>
      <vt:lpstr> </vt:lpstr>
      <vt:lpstr> </vt:lpstr>
      <vt:lpstr> </vt:lpstr>
      <vt:lpstr> </vt:lpstr>
      <vt:lpstr> </vt:lpstr>
      <vt:lpstr> </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कहानी  कहानी के तत्व </dc:title>
  <dc:creator>MR.PAWAR</dc:creator>
  <cp:lastModifiedBy>HP</cp:lastModifiedBy>
  <cp:revision>52</cp:revision>
  <dcterms:created xsi:type="dcterms:W3CDTF">2006-08-16T00:00:00Z</dcterms:created>
  <dcterms:modified xsi:type="dcterms:W3CDTF">2024-05-16T09:14:29Z</dcterms:modified>
</cp:coreProperties>
</file>