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4023F0E-E26E-43B7-5C97-DD3A5BD468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D3B81CB-80F3-218C-AD8C-527A65F08C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ADCF28F-FDA3-F6BE-7BC1-AAF4037D67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3719FD1-D7E6-2449-5B3E-6EA030CBBF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8F127EC-DE06-3495-7770-B8ED0364CB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8678D24-1A3A-A2F8-1525-BE2A3AFEB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32454A-89DF-450D-8997-8611947A6F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4A14A7B-65FE-A7B1-1325-5D40C5C67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A7121-A6E4-4008-814B-A4DB4AA8137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3CBA656-5A9E-3733-70D6-AAE38C9D1A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292BEC-A228-8233-D130-8C9291518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312ADB-F0D3-ED1B-9D9C-33C836448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A5370-9654-4255-A95E-FFCCB318961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1F8EC936-4E88-483C-A7E6-0F16AA299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8314F64-5C84-A163-BBBD-1A8C163D7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212AC9-28C3-700B-FBA2-D4E72D7C07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70796-09B0-4E89-8AB3-1276BA3885F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27BF44D2-36F3-967F-6582-938DFE29F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5C870A6-9A24-962A-55E1-78018E714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33E89AB-D918-858C-A3D8-675E96FCB4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59684-5378-4865-A746-1A2244F5C5F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9A0AAF2E-7F9E-175E-162A-DA627533F5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B6B8457-5837-1315-DB88-72656D076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D30A613-FB67-1D7F-E125-F7DC11E822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42489-E165-43FF-A2ED-A14FE54FF71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562B99FB-3A5B-A0E6-97DB-1C1B16ED99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4548AC3-006F-0871-64E5-287B9E765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5BD4699-DCDD-704F-D20B-80CD23D71E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274A1-09C4-4575-9C00-FDD150B08B0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E118112B-0974-8A0D-586D-808B384A62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7F6D5E1-56B9-3B80-4E41-B08F4995D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4E63273-4AED-74F8-89CE-9745C51946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41F70-869A-4BC7-AD58-7CA646C8055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009F43D-5D93-538C-2748-1B9083315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00F5FFD-DC88-2597-A4A1-01877CB95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C737378-6104-B870-4CC6-675FDC1B97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3CFB8-FC7F-4716-937D-9A5BE74AA92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928A43D-D489-4A21-F9B8-ECAB62116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17DB0747-3E25-D1EC-F369-801F0E6E5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96A25CF-5DF1-0A70-433D-896DB9708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A5810-B8F2-42D3-98CF-8A8D1D34CEE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9C4B2D8-4A53-98E8-0A33-F87277EBE7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5A87D57-99DD-D480-16CA-324F6D008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>
            <a:extLst>
              <a:ext uri="{FF2B5EF4-FFF2-40B4-BE49-F238E27FC236}">
                <a16:creationId xmlns:a16="http://schemas.microsoft.com/office/drawing/2014/main" id="{BA5F4675-4B5E-F2A1-5E70-87121351EC4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7891" name="Rectangle 3">
              <a:extLst>
                <a:ext uri="{FF2B5EF4-FFF2-40B4-BE49-F238E27FC236}">
                  <a16:creationId xmlns:a16="http://schemas.microsoft.com/office/drawing/2014/main" id="{9126D958-3401-BD19-187B-C86B4380E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37892" name="AutoShape 4">
              <a:extLst>
                <a:ext uri="{FF2B5EF4-FFF2-40B4-BE49-F238E27FC236}">
                  <a16:creationId xmlns:a16="http://schemas.microsoft.com/office/drawing/2014/main" id="{53AB2094-433B-381E-C3F6-8F9B651412DC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altLang="en-US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7893" name="Group 5">
            <a:extLst>
              <a:ext uri="{FF2B5EF4-FFF2-40B4-BE49-F238E27FC236}">
                <a16:creationId xmlns:a16="http://schemas.microsoft.com/office/drawing/2014/main" id="{D9E5F0D4-4BD5-3199-E5FE-826A11455EB8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7894" name="AutoShape 6">
              <a:extLst>
                <a:ext uri="{FF2B5EF4-FFF2-40B4-BE49-F238E27FC236}">
                  <a16:creationId xmlns:a16="http://schemas.microsoft.com/office/drawing/2014/main" id="{7FBC4559-4C01-8803-FF56-CEC14C5A58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5" name="AutoShape 7">
              <a:extLst>
                <a:ext uri="{FF2B5EF4-FFF2-40B4-BE49-F238E27FC236}">
                  <a16:creationId xmlns:a16="http://schemas.microsoft.com/office/drawing/2014/main" id="{05298C7E-47C1-1BA0-E2A8-B72C5C6AF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6" name="Rectangle 8">
            <a:extLst>
              <a:ext uri="{FF2B5EF4-FFF2-40B4-BE49-F238E27FC236}">
                <a16:creationId xmlns:a16="http://schemas.microsoft.com/office/drawing/2014/main" id="{E107797F-CC67-3B34-F712-13DE086A54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8187A3E1-6658-6C2C-4F7D-0DCDCF379C7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64EBCF96-9C2F-7D7F-AD7B-BD3CB4B0BA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id="{13987C79-1FB7-4AC0-621A-E4EEE685B1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B19A484-EF30-46C9-8404-EE31540B698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7900" name="AutoShape 12">
            <a:extLst>
              <a:ext uri="{FF2B5EF4-FFF2-40B4-BE49-F238E27FC236}">
                <a16:creationId xmlns:a16="http://schemas.microsoft.com/office/drawing/2014/main" id="{3BCF19A5-5C67-83EB-BE0D-AC58BE6E4E07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190F4-DC78-CAF5-51FF-4FD1B8213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4C30B2-C6C0-89FE-899F-3C485E53C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A20AC-9179-7851-9E71-EEA370D03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ED1E0-1AAD-BF68-34B9-9B3EF6BC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C323-19AD-A520-C4D7-3333D48F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C3B7A-C865-43A5-B172-006C1CCFF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9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9FD3CE-888A-949F-E5A7-91A8AF8D9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561E6A-1A0E-517C-680F-08F8D077D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210B8-81B5-DF6D-572C-DD8DFEDB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6191F-CFC8-877B-6B01-A74A6DF46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92DA5-C23D-DDAB-CC56-2C14D874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033BE-3316-4384-ABBE-70401524D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3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A83AB-506C-CD26-9859-B133A8480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B181D-679C-182B-54FC-F6CDEBDD8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0448F-B2D6-93E4-0378-9B560C9F2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1FC9E-C483-0D73-3030-B18D2C2FD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D747A-8BA2-4837-5E14-E98F15495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02793-C115-48AD-9B1E-4958F261D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46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8AD23-A1FF-2E67-33F5-082482826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C663D-25D3-329D-D1BE-125972203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37782-98FC-DE48-B64F-1C086E32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C3916-3BB5-2028-EB4F-5E955A3D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8C993-3C5E-DC99-5927-4F98F21C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77477-09D1-4F4F-AA7B-D128BB2F38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55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D3D43-BB14-2D47-41CF-0BCB509AA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184CF-EE92-5F0B-2ECE-1E8D044C8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D32F6-886D-B069-2DE5-D11168A49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09343-6178-1BC4-8379-CAB900E6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C2EF4-C98B-0CEA-5D7C-14767295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DE031-8BFA-F688-CCB3-860A8464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36215-6185-49AA-BECC-1318F2335F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23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1940-8458-CFD9-238A-69D156F85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6FC76-6B5E-D1E2-D13E-47377D9F2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75B50-A297-E124-4D6F-F6BB64150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FD026D-ABF8-4872-6836-87A50032D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25998F-9115-6451-583F-2B919A3CF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61C65-C65B-AF24-FDA3-AA9267B7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DAF671-AB2D-0448-90B8-39E36A50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A237C-24F1-2C33-C6C8-6724E029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FB9A8-6A9E-4497-91EA-2440E664C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7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C6100-DD24-B759-0661-80738A13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66BD3-8AE6-2438-5FD4-127BC371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29092-2C36-35B3-653F-A6803C00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374133-5850-ABAC-35BF-CA4ED527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C4F53-4388-4420-BBA0-25395C099A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32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B0A9F-96DB-910E-BDC7-467EB69DD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A5F64-FE4F-2213-BE36-37744FAA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22530-DA71-3D4E-AFCB-D769A5952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6EF3C-4F14-49AE-8D9D-7AD5D2B6D7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32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C45C4-FAA8-8C6D-2DF5-322FD073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553C-F7FC-95EC-735C-8DF401DFC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4629F-D0C9-67B9-1581-8F8FE52CC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4C54C-B112-8123-D0A8-4CB06196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4ED8B-0336-147B-1660-29D3C3565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16B8A-82C9-DF89-654C-6DE69CA0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E56A4-04E6-44AB-A01C-4C254C511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79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74848-EDE1-7273-0298-5E7F96A45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988EA9-5368-F196-AEBD-DBA8384CB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81DBF-D1D7-9F47-20E2-B32748579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126B0-9ED2-2743-A889-980C28A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E01D7-BD8E-CC9B-D98E-FBE2CA70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1D17E-76AD-B7AC-0AEB-45AF2CFC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133ED-5222-4103-A802-FBEE489747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21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>
            <a:extLst>
              <a:ext uri="{FF2B5EF4-FFF2-40B4-BE49-F238E27FC236}">
                <a16:creationId xmlns:a16="http://schemas.microsoft.com/office/drawing/2014/main" id="{2B6D46E8-1816-B34A-EDE2-68ADC42762D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6867" name="Group 3">
              <a:extLst>
                <a:ext uri="{FF2B5EF4-FFF2-40B4-BE49-F238E27FC236}">
                  <a16:creationId xmlns:a16="http://schemas.microsoft.com/office/drawing/2014/main" id="{94D51B52-97EC-515A-A5DD-A29FCEEDC56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6868" name="Rectangle 4">
                <a:extLst>
                  <a:ext uri="{FF2B5EF4-FFF2-40B4-BE49-F238E27FC236}">
                    <a16:creationId xmlns:a16="http://schemas.microsoft.com/office/drawing/2014/main" id="{422A8C9F-5974-725F-921E-168B690EE47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69" name="Freeform 5">
                <a:extLst>
                  <a:ext uri="{FF2B5EF4-FFF2-40B4-BE49-F238E27FC236}">
                    <a16:creationId xmlns:a16="http://schemas.microsoft.com/office/drawing/2014/main" id="{831616A5-6C18-F92B-67F3-7ECA539608A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6870" name="Group 6">
              <a:extLst>
                <a:ext uri="{FF2B5EF4-FFF2-40B4-BE49-F238E27FC236}">
                  <a16:creationId xmlns:a16="http://schemas.microsoft.com/office/drawing/2014/main" id="{B9AF36CC-FDC9-4B69-F3CF-77A16B2B86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6871" name="AutoShape 7">
                <a:extLst>
                  <a:ext uri="{FF2B5EF4-FFF2-40B4-BE49-F238E27FC236}">
                    <a16:creationId xmlns:a16="http://schemas.microsoft.com/office/drawing/2014/main" id="{78D0B691-59DF-59AB-D2C8-2C01BC6382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2" name="AutoShape 8">
                <a:extLst>
                  <a:ext uri="{FF2B5EF4-FFF2-40B4-BE49-F238E27FC236}">
                    <a16:creationId xmlns:a16="http://schemas.microsoft.com/office/drawing/2014/main" id="{0E302681-A3D7-F9D7-A098-8906A3DE2E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6873" name="AutoShape 9">
            <a:extLst>
              <a:ext uri="{FF2B5EF4-FFF2-40B4-BE49-F238E27FC236}">
                <a16:creationId xmlns:a16="http://schemas.microsoft.com/office/drawing/2014/main" id="{2ECFAD98-0710-F0C9-5757-3801956BBD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75F91B2B-E2CE-5696-400B-AAD1EED33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C9FD737F-F447-324A-4ED4-E098B5C0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D304D41F-04DA-13C8-918B-EFBE97B9BE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8EFFDAF6-2CDA-2525-EE08-33126F693B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897A4016-5EB6-4C18-AA00-DEA8474B61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>
            <a:extLst>
              <a:ext uri="{FF2B5EF4-FFF2-40B4-BE49-F238E27FC236}">
                <a16:creationId xmlns:a16="http://schemas.microsoft.com/office/drawing/2014/main" id="{C6F40789-6ACC-D4C9-1EC0-88DED5B92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8000"/>
              <a:t>NOUNS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1F5133C-02A1-5A70-D051-69E9B449E3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Definitions and spelling rules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>
            <a:extLst>
              <a:ext uri="{FF2B5EF4-FFF2-40B4-BE49-F238E27FC236}">
                <a16:creationId xmlns:a16="http://schemas.microsoft.com/office/drawing/2014/main" id="{F1FD7F86-DA91-52DA-91B1-672CCE9AF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Possessive rules continued	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4145FF3-EBD3-47AF-C127-234067CBB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b="1"/>
              <a:t>All plural nouns that do not end with – s, add an apostrophe (‘) and –s. </a:t>
            </a:r>
          </a:p>
          <a:p>
            <a:pPr lvl="2"/>
            <a:r>
              <a:rPr lang="en-US" altLang="en-US"/>
              <a:t>Wings of the geese – geese’s wings</a:t>
            </a:r>
          </a:p>
          <a:p>
            <a:pPr lvl="2"/>
            <a:r>
              <a:rPr lang="en-US" altLang="en-US"/>
              <a:t>Pants of the men – men’s pants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3EA5E-E7DC-4248-BF17-10C12442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/>
          </a:p>
          <a:p>
            <a:pPr marL="0" indent="0" algn="r">
              <a:buNone/>
            </a:pPr>
            <a:endParaRPr lang="en-US"/>
          </a:p>
          <a:p>
            <a:pPr marL="0" indent="0" algn="r">
              <a:buNone/>
            </a:pPr>
            <a:endParaRPr lang="en-US"/>
          </a:p>
          <a:p>
            <a:pPr marL="0" indent="0" algn="r">
              <a:buNone/>
            </a:pPr>
            <a:r>
              <a:rPr lang="en-US"/>
              <a:t>Dr. Prabha Gour</a:t>
            </a:r>
          </a:p>
          <a:p>
            <a:pPr marL="0" indent="0" algn="r">
              <a:buNone/>
            </a:pPr>
            <a:r>
              <a:rPr lang="en-US"/>
              <a:t>Assistant Professor</a:t>
            </a:r>
          </a:p>
          <a:p>
            <a:pPr marL="0" indent="0" algn="r">
              <a:buNone/>
            </a:pPr>
            <a:r>
              <a:rPr lang="en-US"/>
              <a:t>Department of English</a:t>
            </a:r>
          </a:p>
          <a:p>
            <a:pPr marL="0" indent="0" algn="r">
              <a:buNone/>
            </a:pPr>
            <a:r>
              <a:rPr lang="en-US"/>
              <a:t>Madhav University </a:t>
            </a:r>
          </a:p>
        </p:txBody>
      </p:sp>
    </p:spTree>
    <p:extLst>
      <p:ext uri="{BB962C8B-B14F-4D97-AF65-F5344CB8AC3E}">
        <p14:creationId xmlns:p14="http://schemas.microsoft.com/office/powerpoint/2010/main" val="403480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>
            <a:extLst>
              <a:ext uri="{FF2B5EF4-FFF2-40B4-BE49-F238E27FC236}">
                <a16:creationId xmlns:a16="http://schemas.microsoft.com/office/drawing/2014/main" id="{BCA8CAEF-748D-2869-CC71-7E2A4A24B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Nouns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32502FC-1DA5-3FE7-4565-A9B6B23FB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Names a person, place, thing, or idea</a:t>
            </a:r>
          </a:p>
          <a:p>
            <a:r>
              <a:rPr lang="en-US" altLang="en-US" u="sng"/>
              <a:t>Common nouns</a:t>
            </a:r>
            <a:r>
              <a:rPr lang="en-US" altLang="en-US"/>
              <a:t> – any person, place, thing, or idea</a:t>
            </a:r>
          </a:p>
          <a:p>
            <a:pPr lvl="1"/>
            <a:r>
              <a:rPr lang="en-US" altLang="en-US"/>
              <a:t>Car, boy, girl, city</a:t>
            </a:r>
          </a:p>
          <a:p>
            <a:r>
              <a:rPr lang="en-US" altLang="en-US" u="sng"/>
              <a:t>Proper nouns </a:t>
            </a:r>
            <a:r>
              <a:rPr lang="en-US" altLang="en-US"/>
              <a:t>– a particular person, place, thing or idea</a:t>
            </a:r>
          </a:p>
          <a:p>
            <a:pPr lvl="1"/>
            <a:r>
              <a:rPr lang="en-US" altLang="en-US"/>
              <a:t>Ferrari, James, Susie, Houston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>
            <a:extLst>
              <a:ext uri="{FF2B5EF4-FFF2-40B4-BE49-F238E27FC236}">
                <a16:creationId xmlns:a16="http://schemas.microsoft.com/office/drawing/2014/main" id="{16B55DB7-CEE6-A0DA-10D0-6D679B5EE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Singular and Plural Nouns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28AC569-C2D4-61AD-F05C-C459AF817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/>
              <a:t>Singular nouns</a:t>
            </a:r>
            <a:r>
              <a:rPr lang="en-US" altLang="en-US"/>
              <a:t> name only </a:t>
            </a:r>
            <a:r>
              <a:rPr lang="en-US" altLang="en-US" u="sng"/>
              <a:t>one</a:t>
            </a:r>
            <a:r>
              <a:rPr lang="en-US" altLang="en-US"/>
              <a:t> person, place, thing, or idea.</a:t>
            </a:r>
          </a:p>
          <a:p>
            <a:endParaRPr lang="en-US" altLang="en-US"/>
          </a:p>
          <a:p>
            <a:r>
              <a:rPr lang="en-US" altLang="en-US" u="sng"/>
              <a:t>Plural nouns</a:t>
            </a:r>
            <a:r>
              <a:rPr lang="en-US" altLang="en-US"/>
              <a:t> name </a:t>
            </a:r>
            <a:r>
              <a:rPr lang="en-US" altLang="en-US" u="sng"/>
              <a:t>more than one</a:t>
            </a:r>
            <a:r>
              <a:rPr lang="en-US" altLang="en-US"/>
              <a:t> person, place, thing, or idea.</a:t>
            </a:r>
            <a:endParaRPr lang="en-US" altLang="en-US" u="sn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extLst>
              <a:ext uri="{FF2B5EF4-FFF2-40B4-BE49-F238E27FC236}">
                <a16:creationId xmlns:a16="http://schemas.microsoft.com/office/drawing/2014/main" id="{1A9DE515-E2A5-3BA6-3C72-BA8E34D8A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Rules for forming plural nouns: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D4C44F9-DE8F-5BA1-DCFB-981203901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Regular nouns – add only “s”</a:t>
            </a:r>
          </a:p>
          <a:p>
            <a:pPr lvl="1"/>
            <a:r>
              <a:rPr lang="en-US" altLang="en-US"/>
              <a:t>girl 	girls</a:t>
            </a:r>
          </a:p>
          <a:p>
            <a:pPr lvl="1"/>
            <a:r>
              <a:rPr lang="en-US" altLang="en-US"/>
              <a:t>desk	desks</a:t>
            </a:r>
          </a:p>
          <a:p>
            <a:pPr lvl="1"/>
            <a:r>
              <a:rPr lang="en-US" altLang="en-US"/>
              <a:t>door	doors</a:t>
            </a:r>
          </a:p>
          <a:p>
            <a:r>
              <a:rPr lang="en-US" altLang="en-US"/>
              <a:t>Nouns ending with –s, -ss, -ch, -sh, -x, -z, or –o  - add “es”</a:t>
            </a:r>
          </a:p>
          <a:p>
            <a:pPr lvl="1"/>
            <a:r>
              <a:rPr lang="en-US" altLang="en-US"/>
              <a:t>fox	foxes		church	churches</a:t>
            </a:r>
          </a:p>
          <a:p>
            <a:pPr lvl="1"/>
            <a:r>
              <a:rPr lang="en-US" altLang="en-US"/>
              <a:t>bush	bushes	class		classes</a:t>
            </a:r>
          </a:p>
          <a:p>
            <a:pPr lvl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>
            <a:extLst>
              <a:ext uri="{FF2B5EF4-FFF2-40B4-BE49-F238E27FC236}">
                <a16:creationId xmlns:a16="http://schemas.microsoft.com/office/drawing/2014/main" id="{701D00E5-E947-E6A1-0C42-21801A994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More rules for forming plural nouns -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F00610E-2DD2-AAAA-2979-9A33DB0F06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Nouns ending in “y” and have a consonant before the –y, change the –y to  an –i and add –es</a:t>
            </a:r>
          </a:p>
          <a:p>
            <a:pPr lvl="1"/>
            <a:r>
              <a:rPr lang="en-US" altLang="en-US"/>
              <a:t>baby	babies		lady	ladies</a:t>
            </a:r>
          </a:p>
          <a:p>
            <a:r>
              <a:rPr lang="en-US" altLang="en-US"/>
              <a:t>Nouns ending in “y” with a vowel before the “y”, add only –s.</a:t>
            </a:r>
          </a:p>
          <a:p>
            <a:pPr lvl="1"/>
            <a:r>
              <a:rPr lang="en-US" altLang="en-US"/>
              <a:t>boy	boys		toy	toys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extLst>
              <a:ext uri="{FF2B5EF4-FFF2-40B4-BE49-F238E27FC236}">
                <a16:creationId xmlns:a16="http://schemas.microsoft.com/office/drawing/2014/main" id="{45BED300-6C06-4062-7783-ECD2AFC37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More rules for forming plural nouns -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45A82DE-FFBE-75E3-43F0-7ABC37E52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Nouns ending in –f or –fe, change the –f to a –v and add –es.</a:t>
            </a:r>
          </a:p>
          <a:p>
            <a:pPr lvl="1"/>
            <a:r>
              <a:rPr lang="en-US" altLang="en-US"/>
              <a:t>life	lives		loaf	loaves</a:t>
            </a:r>
          </a:p>
          <a:p>
            <a:r>
              <a:rPr lang="en-US" altLang="en-US"/>
              <a:t>Some nouns are </a:t>
            </a:r>
            <a:r>
              <a:rPr lang="en-US" altLang="en-US" u="sng"/>
              <a:t>irregular</a:t>
            </a:r>
            <a:r>
              <a:rPr lang="en-US" altLang="en-US"/>
              <a:t> and </a:t>
            </a:r>
            <a:r>
              <a:rPr lang="en-US" altLang="en-US" u="sng"/>
              <a:t>change its spelling</a:t>
            </a:r>
            <a:r>
              <a:rPr lang="en-US" altLang="en-US"/>
              <a:t>.</a:t>
            </a:r>
          </a:p>
          <a:p>
            <a:pPr lvl="1"/>
            <a:r>
              <a:rPr lang="en-US" altLang="en-US"/>
              <a:t>man	men	   tooth   teeth     ox   oxen</a:t>
            </a:r>
          </a:p>
          <a:p>
            <a:pPr lvl="1"/>
            <a:r>
              <a:rPr lang="en-US" altLang="en-US"/>
              <a:t>child	children     foot   feet     goose   geese</a:t>
            </a:r>
          </a:p>
          <a:p>
            <a:pPr lvl="1"/>
            <a:r>
              <a:rPr lang="en-US" altLang="en-US"/>
              <a:t>woman     women	  mouse    mice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extLst>
              <a:ext uri="{FF2B5EF4-FFF2-40B4-BE49-F238E27FC236}">
                <a16:creationId xmlns:a16="http://schemas.microsoft.com/office/drawing/2014/main" id="{DEF8AE63-41EC-5EEA-0DAE-6227B3FFC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More rules for forming plural nouns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2BAAE24-5B2F-31BD-3A43-225CEE3B3B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/>
              <a:t>Some nouns never change!</a:t>
            </a:r>
            <a:endParaRPr lang="en-US" altLang="en-US"/>
          </a:p>
          <a:p>
            <a:pPr lvl="1"/>
            <a:r>
              <a:rPr lang="en-US" altLang="en-US"/>
              <a:t>deer   	 deer</a:t>
            </a:r>
          </a:p>
          <a:p>
            <a:pPr lvl="1"/>
            <a:r>
              <a:rPr lang="en-US" altLang="en-US"/>
              <a:t>trout   	 trout</a:t>
            </a:r>
          </a:p>
          <a:p>
            <a:pPr lvl="1"/>
            <a:r>
              <a:rPr lang="en-US" altLang="en-US"/>
              <a:t>fish   	 fish</a:t>
            </a:r>
          </a:p>
          <a:p>
            <a:pPr lvl="1"/>
            <a:r>
              <a:rPr lang="en-US" altLang="en-US"/>
              <a:t>moose	 moose</a:t>
            </a:r>
          </a:p>
          <a:p>
            <a:pPr lvl="1"/>
            <a:r>
              <a:rPr lang="en-US" altLang="en-US"/>
              <a:t>sheep	sheep</a:t>
            </a:r>
          </a:p>
          <a:p>
            <a:pPr lvl="1"/>
            <a:r>
              <a:rPr lang="en-US" altLang="en-US"/>
              <a:t>salmon	  salmon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extLst>
              <a:ext uri="{FF2B5EF4-FFF2-40B4-BE49-F238E27FC236}">
                <a16:creationId xmlns:a16="http://schemas.microsoft.com/office/drawing/2014/main" id="{FEF3A804-4454-3CF2-B846-96BFA987B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Possessive nouns show ownership.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E80206F-C869-E368-461A-9D856E6FF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Possessive rules:</a:t>
            </a:r>
          </a:p>
          <a:p>
            <a:pPr lvl="1"/>
            <a:r>
              <a:rPr lang="en-US" altLang="en-US" b="1"/>
              <a:t>All</a:t>
            </a:r>
            <a:r>
              <a:rPr lang="en-US" altLang="en-US"/>
              <a:t> </a:t>
            </a:r>
            <a:r>
              <a:rPr lang="en-US" altLang="en-US" b="1"/>
              <a:t>singular nouns, </a:t>
            </a:r>
            <a:r>
              <a:rPr lang="en-US" altLang="en-US"/>
              <a:t>no matter the ending, </a:t>
            </a:r>
            <a:r>
              <a:rPr lang="en-US" altLang="en-US" b="1"/>
              <a:t>add apostrophe (‘) and –s.</a:t>
            </a:r>
          </a:p>
          <a:p>
            <a:pPr lvl="2"/>
            <a:r>
              <a:rPr lang="en-US" altLang="en-US"/>
              <a:t>Shirt of the boy  - boy’s shirt</a:t>
            </a:r>
          </a:p>
          <a:p>
            <a:pPr lvl="2"/>
            <a:r>
              <a:rPr lang="en-US" altLang="en-US"/>
              <a:t>Work of the class – class’s work</a:t>
            </a:r>
          </a:p>
          <a:p>
            <a:pPr lvl="1"/>
            <a:r>
              <a:rPr lang="en-US" altLang="en-US" b="1"/>
              <a:t>All plural nouns that end with –s, add only an apostrophe (‘).</a:t>
            </a:r>
          </a:p>
          <a:p>
            <a:pPr lvl="2"/>
            <a:r>
              <a:rPr lang="en-US" altLang="en-US"/>
              <a:t>Purses of the ladies – ladies’ purses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157</TotalTime>
  <Words>293</Words>
  <Application>Microsoft Office PowerPoint</Application>
  <PresentationFormat>On-screen Show (4:3)</PresentationFormat>
  <Paragraphs>52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Capsules</vt:lpstr>
      <vt:lpstr>NOUNS</vt:lpstr>
      <vt:lpstr>PowerPoint Presentation</vt:lpstr>
      <vt:lpstr>Nouns</vt:lpstr>
      <vt:lpstr>Singular and Plural Nouns</vt:lpstr>
      <vt:lpstr>Rules for forming plural nouns:</vt:lpstr>
      <vt:lpstr>More rules for forming plural nouns - </vt:lpstr>
      <vt:lpstr>More rules for forming plural nouns -</vt:lpstr>
      <vt:lpstr>More rules for forming plural nouns</vt:lpstr>
      <vt:lpstr>Possessive nouns show ownership.</vt:lpstr>
      <vt:lpstr>Possessive rules continued </vt:lpstr>
    </vt:vector>
  </TitlesOfParts>
  <Company> FBISD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</dc:title>
  <dc:creator>margareta.williams</dc:creator>
  <cp:lastModifiedBy>Unknown User</cp:lastModifiedBy>
  <cp:revision>12</cp:revision>
  <dcterms:created xsi:type="dcterms:W3CDTF">2008-10-28T16:19:16Z</dcterms:created>
  <dcterms:modified xsi:type="dcterms:W3CDTF">2024-05-09T03:40:03Z</dcterms:modified>
</cp:coreProperties>
</file>