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E44E-E077-4447-8E51-1771277E10FC}" type="datetimeFigureOut">
              <a:rPr lang="en-US" smtClean="0"/>
              <a:pPr/>
              <a:t>10-May-24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9AC3-224C-4BE4-9BD2-26F5ED1FCD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E44E-E077-4447-8E51-1771277E10FC}" type="datetimeFigureOut">
              <a:rPr lang="en-US" smtClean="0"/>
              <a:pPr/>
              <a:t>10-May-24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9AC3-224C-4BE4-9BD2-26F5ED1FCD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E44E-E077-4447-8E51-1771277E10FC}" type="datetimeFigureOut">
              <a:rPr lang="en-US" smtClean="0"/>
              <a:pPr/>
              <a:t>10-May-24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9AC3-224C-4BE4-9BD2-26F5ED1FCD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E44E-E077-4447-8E51-1771277E10FC}" type="datetimeFigureOut">
              <a:rPr lang="en-US" smtClean="0"/>
              <a:pPr/>
              <a:t>10-May-24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9AC3-224C-4BE4-9BD2-26F5ED1FCD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E44E-E077-4447-8E51-1771277E10FC}" type="datetimeFigureOut">
              <a:rPr lang="en-US" smtClean="0"/>
              <a:pPr/>
              <a:t>10-May-24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9AC3-224C-4BE4-9BD2-26F5ED1FCD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E44E-E077-4447-8E51-1771277E10FC}" type="datetimeFigureOut">
              <a:rPr lang="en-US" smtClean="0"/>
              <a:pPr/>
              <a:t>10-May-24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9AC3-224C-4BE4-9BD2-26F5ED1FCD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E44E-E077-4447-8E51-1771277E10FC}" type="datetimeFigureOut">
              <a:rPr lang="en-US" smtClean="0"/>
              <a:pPr/>
              <a:t>10-May-24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9AC3-224C-4BE4-9BD2-26F5ED1FCD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E44E-E077-4447-8E51-1771277E10FC}" type="datetimeFigureOut">
              <a:rPr lang="en-US" smtClean="0"/>
              <a:pPr/>
              <a:t>10-May-24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AF9AC3-224C-4BE4-9BD2-26F5ED1FCD9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E44E-E077-4447-8E51-1771277E10FC}" type="datetimeFigureOut">
              <a:rPr lang="en-US" smtClean="0"/>
              <a:pPr/>
              <a:t>10-May-24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9AC3-224C-4BE4-9BD2-26F5ED1FCD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E44E-E077-4447-8E51-1771277E10FC}" type="datetimeFigureOut">
              <a:rPr lang="en-US" smtClean="0"/>
              <a:pPr/>
              <a:t>10-May-24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7AF9AC3-224C-4BE4-9BD2-26F5ED1FCD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463E44E-E077-4447-8E51-1771277E10FC}" type="datetimeFigureOut">
              <a:rPr lang="en-US" smtClean="0"/>
              <a:pPr/>
              <a:t>10-May-24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9AC3-224C-4BE4-9BD2-26F5ED1FCD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463E44E-E077-4447-8E51-1771277E10FC}" type="datetimeFigureOut">
              <a:rPr lang="en-US" smtClean="0"/>
              <a:pPr/>
              <a:t>10-May-24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7AF9AC3-224C-4BE4-9BD2-26F5ED1FCD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en.wikipedia.org/wiki/File:Gandhi_spinning.jp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Salt_March.jpg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en.wikipedia.org/wiki/File:Gandhi_and_Nehru_1942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hyperlink" Target="http://upload.wikimedia.org/wikipedia/commons/b/b6/People_teargassed_at_Gowalia_Tank_Maidan.jpg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en.wikipedia.org/wiki/File:Gandhi_Jinnah_1944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hyperlink" Target="http://en.wikipedia.org/wiki/File:Mountbattens_with_Gandhi_(IND_5298).jpg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en.wikipedia.org/wiki/File:Funeral_Procession_of_Mahatma_Gandhi.jpg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en.wikipedia.org/wiki/File:Gandhi_Kheda_1918.jp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533400"/>
            <a:ext cx="3581400" cy="4343400"/>
          </a:xfrm>
        </p:spPr>
        <p:txBody>
          <a:bodyPr>
            <a:noAutofit/>
          </a:bodyPr>
          <a:lstStyle/>
          <a:p>
            <a:r>
              <a:rPr sz="6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Father of Nation</a:t>
            </a:r>
            <a:endParaRPr lang="en-US" sz="6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Dell\Desktop\Gandhiji\gandhiji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8200" y="533400"/>
            <a:ext cx="3810000" cy="5791200"/>
          </a:xfrm>
          <a:prstGeom prst="rect">
            <a:avLst/>
          </a:prstGeom>
          <a:noFill/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57200" y="4724400"/>
            <a:ext cx="3810000" cy="17526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Dr</a:t>
            </a:r>
            <a:r>
              <a:rPr lang="en-US" dirty="0" smtClean="0"/>
              <a:t>. </a:t>
            </a:r>
            <a:r>
              <a:rPr lang="en-US" dirty="0" err="1" smtClean="0"/>
              <a:t>Rana</a:t>
            </a:r>
            <a:r>
              <a:rPr lang="en-US" dirty="0" smtClean="0"/>
              <a:t> </a:t>
            </a:r>
            <a:r>
              <a:rPr lang="en-US" dirty="0" err="1" smtClean="0"/>
              <a:t>Pratap</a:t>
            </a:r>
            <a:r>
              <a:rPr lang="en-US" dirty="0" smtClean="0"/>
              <a:t> </a:t>
            </a:r>
            <a:r>
              <a:rPr lang="en-US" dirty="0" smtClean="0"/>
              <a:t>Singh</a:t>
            </a:r>
          </a:p>
          <a:p>
            <a:r>
              <a:rPr lang="en-US" dirty="0" smtClean="0"/>
              <a:t>Department of Political Science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i-IN" dirty="0" smtClean="0"/>
              <a:t> </a:t>
            </a:r>
            <a:r>
              <a:rPr lang="hi-IN" sz="4400" dirty="0" smtClean="0">
                <a:solidFill>
                  <a:srgbClr val="FF0000"/>
                </a:solidFill>
              </a:rPr>
              <a:t>स्वतंत्रता आन्दोलन एवम् गांधीजी 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hi-IN" dirty="0" smtClean="0">
                <a:solidFill>
                  <a:srgbClr val="FF0000"/>
                </a:solidFill>
              </a:rPr>
              <a:t>असहयोग आन्दोलन (1920)</a:t>
            </a:r>
          </a:p>
          <a:p>
            <a:pPr>
              <a:buFont typeface="Wingdings" pitchFamily="2" charset="2"/>
              <a:buChar char="Ø"/>
            </a:pPr>
            <a:endParaRPr lang="hi-IN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endParaRPr lang="hi-IN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endParaRPr lang="hi-IN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endParaRPr lang="hi-IN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endParaRPr lang="hi-IN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endParaRPr lang="hi-IN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hi-IN" dirty="0" smtClean="0">
                <a:solidFill>
                  <a:srgbClr val="FF0000"/>
                </a:solidFill>
              </a:rPr>
              <a:t>चोरी चौरा काण्ड (5 फरवरी,1922)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 descr="http://upload.wikimedia.org/wikipedia/commons/thumb/f/f3/Gandhi_spinning.jpg/220px-Gandhi_spinning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2286000"/>
            <a:ext cx="35052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i-IN" dirty="0" smtClean="0">
                <a:solidFill>
                  <a:srgbClr val="FF0000"/>
                </a:solidFill>
              </a:rPr>
              <a:t>सविनय अवज्ञा आन्दोलन (1930)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Dell\Desktop\Gandhiji\untitled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524000"/>
            <a:ext cx="3429000" cy="2895600"/>
          </a:xfrm>
          <a:prstGeom prst="rect">
            <a:avLst/>
          </a:prstGeom>
          <a:noFill/>
        </p:spPr>
      </p:pic>
      <p:pic>
        <p:nvPicPr>
          <p:cNvPr id="5" name="Picture 4" descr="http://upload.wikimedia.org/wikipedia/commons/thumb/9/99/Salt_March.jpg/220px-Salt_March.jpg">
            <a:hlinkClick r:id="rId3"/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57800" y="2895600"/>
            <a:ext cx="2857500" cy="343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i-IN" dirty="0" smtClean="0">
                <a:solidFill>
                  <a:srgbClr val="FF0000"/>
                </a:solidFill>
              </a:rPr>
              <a:t>भारत छोड़ो आन्दोलन (1942)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Content Placeholder 3" descr="http://upload.wikimedia.org/wikipedia/commons/thumb/d/da/Gandhi_and_Nehru_1942.jpg/190px-Gandhi_and_Nehru_1942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33400" y="1524000"/>
            <a:ext cx="27432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File:People teargassed at Gowalia Tank Maidan.jpg">
            <a:hlinkClick r:id="rId4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05200" y="2514600"/>
            <a:ext cx="5045710" cy="384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i-IN" sz="3600" dirty="0" smtClean="0">
                <a:solidFill>
                  <a:srgbClr val="FF0000"/>
                </a:solidFill>
              </a:rPr>
              <a:t>भारत की आजादी (15अगस्त,1947)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i-IN" dirty="0" smtClean="0"/>
              <a:t> </a:t>
            </a:r>
            <a:r>
              <a:rPr lang="hi-IN" dirty="0" smtClean="0">
                <a:solidFill>
                  <a:srgbClr val="FF0000"/>
                </a:solidFill>
              </a:rPr>
              <a:t>गांधीजी के प्रयासों का परिणाम 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 descr="http://upload.wikimedia.org/wikipedia/commons/thumb/4/46/Gandhi_Jinnah_1944.jpg/220px-Gandhi_Jinnah_1944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2286000"/>
            <a:ext cx="3276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upload.wikimedia.org/wikipedia/commons/thumb/2/29/Mountbattens_with_Gandhi_%28IND_5298%29.jpg/190px-Mountbattens_with_Gandhi_%28IND_5298%29.jpg">
            <a:hlinkClick r:id="rId4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24400" y="3733800"/>
            <a:ext cx="32766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i-IN" dirty="0" smtClean="0">
                <a:solidFill>
                  <a:srgbClr val="FF0000"/>
                </a:solidFill>
              </a:rPr>
              <a:t>अंतिम यात्रा (30 जनवरी,1948)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Content Placeholder 3" descr="http://upload.wikimedia.org/wikipedia/commons/thumb/c/c1/Funeral_Procession_of_Mahatma_Gandhi.jpg/220px-Funeral_Procession_of_Mahatma_Gandhi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685800" y="1600200"/>
            <a:ext cx="80010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>
                <a:solidFill>
                  <a:srgbClr val="FF0000"/>
                </a:solidFill>
              </a:rPr>
              <a:t>गांधीजी के रचनात्मक कार्यक्रम</a:t>
            </a:r>
            <a:r>
              <a:rPr lang="hi-IN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hi-IN" dirty="0" smtClean="0">
                <a:solidFill>
                  <a:srgbClr val="FF0000"/>
                </a:solidFill>
              </a:rPr>
              <a:t>साम्प्रदायिक एकता व सदभाव </a:t>
            </a:r>
          </a:p>
          <a:p>
            <a:pPr>
              <a:buFont typeface="Wingdings" pitchFamily="2" charset="2"/>
              <a:buChar char="Ø"/>
            </a:pPr>
            <a:r>
              <a:rPr lang="hi-IN" dirty="0" smtClean="0">
                <a:solidFill>
                  <a:srgbClr val="FF0000"/>
                </a:solidFill>
              </a:rPr>
              <a:t>दलितोद्धार </a:t>
            </a:r>
          </a:p>
          <a:p>
            <a:pPr>
              <a:buFont typeface="Wingdings" pitchFamily="2" charset="2"/>
              <a:buChar char="Ø"/>
            </a:pPr>
            <a:r>
              <a:rPr lang="hi-IN" dirty="0" smtClean="0">
                <a:solidFill>
                  <a:srgbClr val="FF0000"/>
                </a:solidFill>
              </a:rPr>
              <a:t>अस्प्रस्यता – निवारण </a:t>
            </a:r>
          </a:p>
          <a:p>
            <a:pPr>
              <a:buFont typeface="Wingdings" pitchFamily="2" charset="2"/>
              <a:buChar char="Ø"/>
            </a:pPr>
            <a:r>
              <a:rPr lang="hi-IN" dirty="0" smtClean="0">
                <a:solidFill>
                  <a:srgbClr val="FF0000"/>
                </a:solidFill>
              </a:rPr>
              <a:t>ग्राम सुधार </a:t>
            </a:r>
          </a:p>
          <a:p>
            <a:pPr>
              <a:buFont typeface="Wingdings" pitchFamily="2" charset="2"/>
              <a:buChar char="Ø"/>
            </a:pPr>
            <a:r>
              <a:rPr lang="hi-IN" dirty="0" smtClean="0">
                <a:solidFill>
                  <a:srgbClr val="FF0000"/>
                </a:solidFill>
              </a:rPr>
              <a:t>नशाबंदी </a:t>
            </a:r>
          </a:p>
          <a:p>
            <a:pPr>
              <a:buFont typeface="Wingdings" pitchFamily="2" charset="2"/>
              <a:buChar char="Ø"/>
            </a:pPr>
            <a:r>
              <a:rPr lang="hi-IN" dirty="0" smtClean="0">
                <a:solidFill>
                  <a:srgbClr val="FF0000"/>
                </a:solidFill>
              </a:rPr>
              <a:t>स्वदेशी </a:t>
            </a:r>
          </a:p>
          <a:p>
            <a:pPr>
              <a:buFont typeface="Wingdings" pitchFamily="2" charset="2"/>
              <a:buChar char="Ø"/>
            </a:pPr>
            <a:r>
              <a:rPr lang="hi-IN" dirty="0" smtClean="0">
                <a:solidFill>
                  <a:srgbClr val="FF0000"/>
                </a:solidFill>
              </a:rPr>
              <a:t>खादी व ग्रामोद्योग का प्रचार </a:t>
            </a:r>
          </a:p>
          <a:p>
            <a:pPr>
              <a:buFont typeface="Wingdings" pitchFamily="2" charset="2"/>
              <a:buChar char="Ø"/>
            </a:pPr>
            <a:r>
              <a:rPr lang="hi-IN" dirty="0" smtClean="0">
                <a:solidFill>
                  <a:srgbClr val="FF0000"/>
                </a:solidFill>
              </a:rPr>
              <a:t>स्त्री उद्धार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ell\Desktop\Gandhiji\imagesCAA16N4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99" y="685800"/>
            <a:ext cx="6807199" cy="510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Thanks</a:t>
            </a:r>
            <a:endParaRPr lang="en-US" sz="6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Dell\Desktop\Gandhiji\imagesCATIHJGR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743200" y="1219200"/>
            <a:ext cx="3657600" cy="50363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   </a:t>
            </a:r>
            <a:r>
              <a:rPr lang="hi-IN" sz="5300" dirty="0" smtClean="0">
                <a:solidFill>
                  <a:srgbClr val="FF3300"/>
                </a:solidFill>
              </a:rPr>
              <a:t>महात्मा गांधी </a:t>
            </a:r>
            <a:r>
              <a:rPr lang="en-US" sz="5300" dirty="0" smtClean="0">
                <a:solidFill>
                  <a:srgbClr val="FF3300"/>
                </a:solidFill>
              </a:rPr>
              <a:t>1869-1948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hi-IN" sz="3600" dirty="0" smtClean="0">
                <a:solidFill>
                  <a:srgbClr val="FF0000"/>
                </a:solidFill>
              </a:rPr>
              <a:t>जन्म दिन - </a:t>
            </a:r>
            <a:r>
              <a:rPr lang="en-US" sz="3600" dirty="0" smtClean="0">
                <a:solidFill>
                  <a:srgbClr val="FF0000"/>
                </a:solidFill>
              </a:rPr>
              <a:t>  2 </a:t>
            </a:r>
            <a:r>
              <a:rPr lang="hi-IN" sz="3600" dirty="0" smtClean="0">
                <a:solidFill>
                  <a:srgbClr val="FF0000"/>
                </a:solidFill>
              </a:rPr>
              <a:t>अक्टूबर </a:t>
            </a:r>
            <a:r>
              <a:rPr lang="en-US" sz="3600" dirty="0" smtClean="0">
                <a:solidFill>
                  <a:srgbClr val="FF0000"/>
                </a:solidFill>
              </a:rPr>
              <a:t>1869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hi-IN" sz="3600" dirty="0" smtClean="0">
                <a:solidFill>
                  <a:srgbClr val="FF0000"/>
                </a:solidFill>
              </a:rPr>
              <a:t>जन्म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hi-IN" sz="3600" dirty="0" smtClean="0">
                <a:solidFill>
                  <a:srgbClr val="FF0000"/>
                </a:solidFill>
              </a:rPr>
              <a:t>स्थान - पोरबंदर</a:t>
            </a:r>
            <a:r>
              <a:rPr lang="en-US" sz="3600" dirty="0" smtClean="0">
                <a:solidFill>
                  <a:srgbClr val="FF0000"/>
                </a:solidFill>
              </a:rPr>
              <a:t>, </a:t>
            </a:r>
            <a:r>
              <a:rPr lang="hi-IN" sz="3600" dirty="0" smtClean="0">
                <a:solidFill>
                  <a:srgbClr val="FF0000"/>
                </a:solidFill>
              </a:rPr>
              <a:t>गुजरात </a:t>
            </a:r>
            <a:endParaRPr lang="en-US" sz="36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hi-IN" sz="3600" dirty="0" smtClean="0">
                <a:solidFill>
                  <a:srgbClr val="FF0000"/>
                </a:solidFill>
              </a:rPr>
              <a:t>पिता - करमचंद गांधी </a:t>
            </a:r>
            <a:endParaRPr lang="en-US" sz="36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hi-IN" sz="3600" dirty="0" smtClean="0">
                <a:solidFill>
                  <a:srgbClr val="FF0000"/>
                </a:solidFill>
              </a:rPr>
              <a:t>माँता - पुतली बाई करमचंद गांधी</a:t>
            </a:r>
            <a:endParaRPr lang="en-US" sz="36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hi-IN" sz="3600" dirty="0" smtClean="0">
                <a:solidFill>
                  <a:srgbClr val="FF0000"/>
                </a:solidFill>
              </a:rPr>
              <a:t>स्कूल - अल्फ्रेड हाई स्कूल </a:t>
            </a:r>
            <a:r>
              <a:rPr lang="en-US" sz="3600" dirty="0" smtClean="0">
                <a:solidFill>
                  <a:srgbClr val="FF0000"/>
                </a:solidFill>
              </a:rPr>
              <a:t>, </a:t>
            </a:r>
            <a:r>
              <a:rPr lang="hi-IN" sz="3600" dirty="0" smtClean="0">
                <a:solidFill>
                  <a:srgbClr val="FF0000"/>
                </a:solidFill>
              </a:rPr>
              <a:t>राजकोट</a:t>
            </a:r>
            <a:endParaRPr lang="en-US" sz="3600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274638"/>
            <a:ext cx="2514600" cy="1143000"/>
          </a:xfrm>
        </p:spPr>
        <p:txBody>
          <a:bodyPr>
            <a:normAutofit/>
          </a:bodyPr>
          <a:lstStyle/>
          <a:p>
            <a:r>
              <a:rPr lang="hi-IN" sz="6600" dirty="0" smtClean="0">
                <a:solidFill>
                  <a:srgbClr val="FF0000"/>
                </a:solidFill>
              </a:rPr>
              <a:t>विवाह</a:t>
            </a:r>
            <a:r>
              <a:rPr lang="en-US" sz="6600" dirty="0" smtClean="0">
                <a:solidFill>
                  <a:srgbClr val="FF0000"/>
                </a:solidFill>
              </a:rPr>
              <a:t> </a:t>
            </a:r>
            <a:endParaRPr lang="en-US" sz="6600" dirty="0">
              <a:solidFill>
                <a:srgbClr val="FF0000"/>
              </a:solidFill>
            </a:endParaRPr>
          </a:p>
        </p:txBody>
      </p:sp>
      <p:pic>
        <p:nvPicPr>
          <p:cNvPr id="2050" name="Picture 2" descr="C:\Users\Dell\Desktop\Gandhiji\imagesCA1Q1VHC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124200" y="2590800"/>
            <a:ext cx="2543175" cy="38862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1676400" y="1371600"/>
            <a:ext cx="5791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4800" dirty="0" smtClean="0">
                <a:solidFill>
                  <a:srgbClr val="FF0000"/>
                </a:solidFill>
              </a:rPr>
              <a:t>1883, </a:t>
            </a:r>
            <a:r>
              <a:rPr lang="hi-IN" sz="4800" dirty="0" smtClean="0">
                <a:solidFill>
                  <a:srgbClr val="FF0000"/>
                </a:solidFill>
              </a:rPr>
              <a:t>कस्तूरबा </a:t>
            </a:r>
            <a:r>
              <a:rPr lang="hi-IN" sz="4800" dirty="0">
                <a:solidFill>
                  <a:srgbClr val="FF0000"/>
                </a:solidFill>
              </a:rPr>
              <a:t>गांधी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          </a:t>
            </a:r>
            <a:r>
              <a:rPr lang="hi-IN" dirty="0" smtClean="0">
                <a:solidFill>
                  <a:srgbClr val="FF0000"/>
                </a:solidFill>
              </a:rPr>
              <a:t>किशोर अवस्था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467600" cy="4572001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sz="3600" dirty="0" smtClean="0">
                <a:solidFill>
                  <a:srgbClr val="FF0000"/>
                </a:solidFill>
              </a:rPr>
              <a:t>4 </a:t>
            </a:r>
            <a:r>
              <a:rPr lang="hi-IN" sz="3600" dirty="0" smtClean="0">
                <a:solidFill>
                  <a:srgbClr val="FF0000"/>
                </a:solidFill>
              </a:rPr>
              <a:t>सितंबर</a:t>
            </a:r>
            <a:r>
              <a:rPr lang="en-US" sz="3600" dirty="0" smtClean="0">
                <a:solidFill>
                  <a:srgbClr val="FF0000"/>
                </a:solidFill>
              </a:rPr>
              <a:t>, 1888 - </a:t>
            </a:r>
            <a:r>
              <a:rPr lang="hi-IN" sz="3600" dirty="0" smtClean="0">
                <a:solidFill>
                  <a:srgbClr val="FF0000"/>
                </a:solidFill>
              </a:rPr>
              <a:t>गांधीजी लंदन रवाना कानून की पढ़ाई करने </a:t>
            </a:r>
            <a:endParaRPr lang="en-US" sz="36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hi-IN" sz="3600" dirty="0" smtClean="0">
                <a:solidFill>
                  <a:srgbClr val="FF0000"/>
                </a:solidFill>
              </a:rPr>
              <a:t>कॉलेज - यूनिवर्सिटी कॉलेज लंदन </a:t>
            </a:r>
            <a:endParaRPr lang="en-US" sz="36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hi-IN" sz="3600" dirty="0" smtClean="0">
                <a:solidFill>
                  <a:srgbClr val="FF0000"/>
                </a:solidFill>
              </a:rPr>
              <a:t>एक वकील के रूप में प्रशिक्षित </a:t>
            </a:r>
            <a:endParaRPr lang="en-US" sz="36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hi-IN" sz="3600" dirty="0" smtClean="0">
                <a:solidFill>
                  <a:srgbClr val="FF0000"/>
                </a:solidFill>
              </a:rPr>
              <a:t>मांस</a:t>
            </a:r>
            <a:r>
              <a:rPr lang="en-US" sz="3600" dirty="0" smtClean="0">
                <a:solidFill>
                  <a:srgbClr val="FF0000"/>
                </a:solidFill>
              </a:rPr>
              <a:t>, </a:t>
            </a:r>
            <a:r>
              <a:rPr lang="hi-IN" sz="3600" dirty="0" smtClean="0">
                <a:solidFill>
                  <a:srgbClr val="FF0000"/>
                </a:solidFill>
              </a:rPr>
              <a:t>शराब</a:t>
            </a:r>
            <a:r>
              <a:rPr lang="en-US" sz="3600" dirty="0" smtClean="0">
                <a:solidFill>
                  <a:srgbClr val="FF0000"/>
                </a:solidFill>
              </a:rPr>
              <a:t>, </a:t>
            </a:r>
            <a:r>
              <a:rPr lang="hi-IN" sz="3600" dirty="0" smtClean="0">
                <a:solidFill>
                  <a:srgbClr val="FF0000"/>
                </a:solidFill>
              </a:rPr>
              <a:t>और संकीर्णता से संयम की हिंदू उपदेशों (नियम आदि का) पालन</a:t>
            </a:r>
            <a:endParaRPr lang="en-US" sz="3600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i-IN" b="1" dirty="0" smtClean="0">
                <a:solidFill>
                  <a:srgbClr val="FF0000"/>
                </a:solidFill>
              </a:rPr>
              <a:t>भारत में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hi-IN" b="1" dirty="0" smtClean="0">
                <a:solidFill>
                  <a:srgbClr val="FF0000"/>
                </a:solidFill>
              </a:rPr>
              <a:t>कैरियर</a:t>
            </a:r>
            <a:r>
              <a:rPr lang="en-US" b="1" dirty="0" smtClean="0">
                <a:solidFill>
                  <a:srgbClr val="FF0000"/>
                </a:solidFill>
              </a:rPr>
              <a:t> 1891 - 1893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FF0000"/>
                </a:solidFill>
              </a:rPr>
              <a:t>1891-1893 </a:t>
            </a:r>
            <a:r>
              <a:rPr lang="hi-IN" sz="3200" dirty="0" smtClean="0">
                <a:solidFill>
                  <a:srgbClr val="FF0000"/>
                </a:solidFill>
              </a:rPr>
              <a:t>मुंबई में कानूनी अभ्यास</a:t>
            </a:r>
            <a:r>
              <a:rPr lang="en-US" sz="3200" dirty="0" smtClean="0">
                <a:solidFill>
                  <a:srgbClr val="FF0000"/>
                </a:solidFill>
              </a:rPr>
              <a:t>  </a:t>
            </a:r>
            <a:r>
              <a:rPr lang="hi-IN" sz="3200" dirty="0" smtClean="0">
                <a:solidFill>
                  <a:srgbClr val="FF0000"/>
                </a:solidFill>
              </a:rPr>
              <a:t>की स्थापना के प्रयास - विफल </a:t>
            </a:r>
            <a:endParaRPr lang="en-US" sz="32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hi-IN" sz="3200" dirty="0" smtClean="0">
                <a:solidFill>
                  <a:srgbClr val="FF0000"/>
                </a:solidFill>
              </a:rPr>
              <a:t>विद्यालय में शिक्षक की अंशकालिक नौकरी सुरक्षित करने में नाकाम </a:t>
            </a:r>
            <a:endParaRPr lang="en-US" sz="32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hi-IN" sz="3200" dirty="0" smtClean="0">
                <a:solidFill>
                  <a:srgbClr val="FF0000"/>
                </a:solidFill>
              </a:rPr>
              <a:t>मामूली रहन - याचिकाओं के मसौदे तैया करना अप्रैल </a:t>
            </a:r>
            <a:endParaRPr lang="en-US" sz="32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FF0000"/>
                </a:solidFill>
              </a:rPr>
              <a:t>1893 - </a:t>
            </a:r>
            <a:r>
              <a:rPr lang="hi-IN" sz="3200" dirty="0" smtClean="0">
                <a:solidFill>
                  <a:srgbClr val="FF0000"/>
                </a:solidFill>
              </a:rPr>
              <a:t>दादा अब्दुला एंड को . साउथ अफ्रीका मैं</a:t>
            </a:r>
            <a:r>
              <a:rPr lang="en-US" sz="3200" dirty="0" smtClean="0">
                <a:solidFill>
                  <a:srgbClr val="FF0000"/>
                </a:solidFill>
              </a:rPr>
              <a:t>  </a:t>
            </a:r>
            <a:r>
              <a:rPr lang="hi-IN" sz="3200" dirty="0" smtClean="0">
                <a:solidFill>
                  <a:srgbClr val="FF0000"/>
                </a:solidFill>
              </a:rPr>
              <a:t>नौकरी</a:t>
            </a:r>
            <a:endParaRPr lang="en-US" sz="3200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      </a:t>
            </a:r>
            <a:r>
              <a:rPr lang="hi-IN" sz="4400" dirty="0" smtClean="0">
                <a:solidFill>
                  <a:srgbClr val="FF0000"/>
                </a:solidFill>
              </a:rPr>
              <a:t>दक्षिण अफ्रीका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hi-IN" sz="4400" dirty="0" smtClean="0">
                <a:solidFill>
                  <a:srgbClr val="FF0000"/>
                </a:solidFill>
              </a:rPr>
              <a:t>में गांधीजी</a:t>
            </a:r>
            <a:r>
              <a:rPr lang="en-US" sz="3600" dirty="0" smtClean="0">
                <a:solidFill>
                  <a:srgbClr val="FF0000"/>
                </a:solidFill>
              </a:rPr>
              <a:t/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                    1893-1914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2819399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hi-IN" dirty="0" smtClean="0">
                <a:solidFill>
                  <a:srgbClr val="FF0000"/>
                </a:solidFill>
              </a:rPr>
              <a:t>दक्षिण अफ्रीका में गांधी को</a:t>
            </a:r>
            <a:r>
              <a:rPr lang="en-US" dirty="0" smtClean="0">
                <a:solidFill>
                  <a:srgbClr val="FF0000"/>
                </a:solidFill>
              </a:rPr>
              <a:t> </a:t>
            </a:r>
            <a:r>
              <a:rPr lang="hi-IN" dirty="0" smtClean="0">
                <a:solidFill>
                  <a:srgbClr val="FF0000"/>
                </a:solidFill>
              </a:rPr>
              <a:t>भारतीयों पर निर्देशित भेदभाव का सामना करना पड़ा ! 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hi-IN" dirty="0" smtClean="0">
                <a:solidFill>
                  <a:srgbClr val="FF0000"/>
                </a:solidFill>
              </a:rPr>
              <a:t>प्रथम श्रेणी  से तृतीय श्रेणी मैं जाने के विरोध  पर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hi-IN" dirty="0" smtClean="0">
                <a:solidFill>
                  <a:srgbClr val="FF0000"/>
                </a:solidFill>
              </a:rPr>
              <a:t>गांधीजी को</a:t>
            </a:r>
            <a:r>
              <a:rPr lang="en-US" dirty="0" smtClean="0">
                <a:solidFill>
                  <a:srgbClr val="FF0000"/>
                </a:solidFill>
              </a:rPr>
              <a:t> </a:t>
            </a:r>
            <a:r>
              <a:rPr lang="hi-IN" dirty="0" smtClean="0">
                <a:solidFill>
                  <a:srgbClr val="FF0000"/>
                </a:solidFill>
              </a:rPr>
              <a:t>पीटरमैरिट्सबर्ग मैं ट्रेन से बहार फेके गये ! 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hi-IN" dirty="0" smtClean="0">
                <a:solidFill>
                  <a:srgbClr val="FF0000"/>
                </a:solidFill>
              </a:rPr>
              <a:t>सत्याग्रह की शुरुआत</a:t>
            </a:r>
            <a:r>
              <a:rPr lang="en-US" dirty="0" smtClean="0">
                <a:solidFill>
                  <a:srgbClr val="FF0000"/>
                </a:solidFill>
              </a:rPr>
              <a:t> - 1908</a:t>
            </a:r>
          </a:p>
          <a:p>
            <a:endParaRPr lang="en-US" dirty="0" smtClean="0"/>
          </a:p>
        </p:txBody>
      </p:sp>
      <p:pic>
        <p:nvPicPr>
          <p:cNvPr id="5" name="Picture 4" descr="imagesCAWYIU4J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1200" y="3581400"/>
            <a:ext cx="2314575" cy="28194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477962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        </a:t>
            </a:r>
            <a:r>
              <a:rPr lang="hi-IN" sz="4000" dirty="0" smtClean="0">
                <a:solidFill>
                  <a:srgbClr val="FF0000"/>
                </a:solidFill>
              </a:rPr>
              <a:t>भारतीय स्वतंत्रता के लिए संघर्ष</a:t>
            </a:r>
            <a:r>
              <a:rPr lang="en-US" sz="4000" dirty="0" smtClean="0">
                <a:solidFill>
                  <a:srgbClr val="FF0000"/>
                </a:solidFill>
              </a:rPr>
              <a:t/>
            </a:r>
            <a:br>
              <a:rPr lang="en-US" sz="4000" dirty="0" smtClean="0">
                <a:solidFill>
                  <a:srgbClr val="FF0000"/>
                </a:solidFill>
              </a:rPr>
            </a:br>
            <a:r>
              <a:rPr lang="en-US" sz="4000" dirty="0" smtClean="0">
                <a:solidFill>
                  <a:srgbClr val="FF0000"/>
                </a:solidFill>
              </a:rPr>
              <a:t>                   </a:t>
            </a:r>
            <a:r>
              <a:rPr lang="hi-IN" sz="4000" dirty="0" smtClean="0">
                <a:solidFill>
                  <a:srgbClr val="FF0000"/>
                </a:solidFill>
              </a:rPr>
              <a:t> (</a:t>
            </a:r>
            <a:r>
              <a:rPr lang="en-US" sz="4000" dirty="0" smtClean="0">
                <a:solidFill>
                  <a:srgbClr val="FF0000"/>
                </a:solidFill>
              </a:rPr>
              <a:t>1915-1945)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FF0000"/>
                </a:solidFill>
              </a:rPr>
              <a:t>1915 </a:t>
            </a:r>
            <a:r>
              <a:rPr lang="hi-IN" sz="3200" dirty="0" smtClean="0">
                <a:solidFill>
                  <a:srgbClr val="FF0000"/>
                </a:solidFill>
              </a:rPr>
              <a:t>मैं भारत लौटे </a:t>
            </a:r>
            <a:endParaRPr lang="en-US" sz="32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hi-IN" sz="3200" dirty="0" smtClean="0">
                <a:solidFill>
                  <a:srgbClr val="FF0000"/>
                </a:solidFill>
              </a:rPr>
              <a:t>उन्होंने</a:t>
            </a:r>
            <a:r>
              <a:rPr lang="en-US" sz="3200" dirty="0" smtClean="0">
                <a:solidFill>
                  <a:srgbClr val="FF0000"/>
                </a:solidFill>
              </a:rPr>
              <a:t> </a:t>
            </a:r>
            <a:r>
              <a:rPr lang="hi-IN" sz="3200" dirty="0" smtClean="0">
                <a:solidFill>
                  <a:srgbClr val="FF0000"/>
                </a:solidFill>
              </a:rPr>
              <a:t>भारतीय राष्ट्रीय कांग्रेस के सम्मेलनों मैं भाषण दिए । </a:t>
            </a:r>
            <a:endParaRPr lang="en-US" sz="32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hi-IN" sz="3200" dirty="0" smtClean="0">
                <a:solidFill>
                  <a:srgbClr val="FF0000"/>
                </a:solidFill>
              </a:rPr>
              <a:t>भारतीय लोगों के सामने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hi-IN" sz="3200" dirty="0" smtClean="0">
                <a:solidFill>
                  <a:srgbClr val="FF0000"/>
                </a:solidFill>
              </a:rPr>
              <a:t>भारतीय मुद्दों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hi-IN" sz="3200" dirty="0" smtClean="0">
                <a:solidFill>
                  <a:srgbClr val="FF0000"/>
                </a:solidFill>
              </a:rPr>
              <a:t>को  पेश किया ।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endParaRPr lang="hi-IN" sz="32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hi-IN" sz="3200" dirty="0" smtClean="0">
                <a:solidFill>
                  <a:srgbClr val="FF0000"/>
                </a:solidFill>
              </a:rPr>
              <a:t>गोखले 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hi-IN" sz="3200" dirty="0" smtClean="0">
                <a:solidFill>
                  <a:srgbClr val="FF0000"/>
                </a:solidFill>
              </a:rPr>
              <a:t>को राजनीतिक गुरु के रूप में स्वीकार किया ।</a:t>
            </a:r>
            <a:endParaRPr lang="en-US" sz="3200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/>
              <a:t>         </a:t>
            </a:r>
            <a:r>
              <a:rPr lang="hi-IN" dirty="0" smtClean="0">
                <a:solidFill>
                  <a:srgbClr val="FF0000"/>
                </a:solidFill>
              </a:rPr>
              <a:t>सत्याग्रह</a:t>
            </a:r>
            <a:r>
              <a:rPr lang="hi-IN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endParaRPr lang="hi-IN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hi-IN" dirty="0" smtClean="0">
                <a:solidFill>
                  <a:srgbClr val="FF0000"/>
                </a:solidFill>
              </a:rPr>
              <a:t>चम्पारन आन्दोलन (1917)</a:t>
            </a:r>
          </a:p>
          <a:p>
            <a:pPr>
              <a:buFont typeface="Wingdings" pitchFamily="2" charset="2"/>
              <a:buChar char="Ø"/>
            </a:pPr>
            <a:r>
              <a:rPr lang="hi-IN" dirty="0" smtClean="0">
                <a:solidFill>
                  <a:srgbClr val="FF0000"/>
                </a:solidFill>
              </a:rPr>
              <a:t>बारदोली आन्दोलन (1918)</a:t>
            </a:r>
          </a:p>
          <a:p>
            <a:pPr>
              <a:buFont typeface="Wingdings" pitchFamily="2" charset="2"/>
              <a:buChar char="Ø"/>
            </a:pPr>
            <a:r>
              <a:rPr lang="hi-IN" dirty="0" smtClean="0">
                <a:solidFill>
                  <a:srgbClr val="FF0000"/>
                </a:solidFill>
              </a:rPr>
              <a:t>खेड़ा आन्दोलन (1918)</a:t>
            </a:r>
          </a:p>
          <a:p>
            <a:pPr>
              <a:buFont typeface="Wingdings" pitchFamily="2" charset="2"/>
              <a:buChar char="Ø"/>
            </a:pPr>
            <a:r>
              <a:rPr lang="hi-IN" dirty="0" smtClean="0">
                <a:solidFill>
                  <a:srgbClr val="FF0000"/>
                </a:solidFill>
              </a:rPr>
              <a:t>प्रथम महायुद्ध एवम् गांधीजी का ब्रिटिश शासन को सहयोग</a:t>
            </a:r>
          </a:p>
          <a:p>
            <a:pPr>
              <a:buFont typeface="Wingdings" pitchFamily="2" charset="2"/>
              <a:buChar char="Ø"/>
            </a:pPr>
            <a:r>
              <a:rPr lang="hi-IN" dirty="0" smtClean="0">
                <a:solidFill>
                  <a:srgbClr val="FF0000"/>
                </a:solidFill>
              </a:rPr>
              <a:t>केसरी हिन्द की उपाधि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 descr="http://upload.wikimedia.org/wikipedia/commons/thumb/1/11/Gandhi_Kheda_1918.jpg/170px-Gandhi_Kheda_1918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0" y="457200"/>
            <a:ext cx="192405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/>
              <a:t>   </a:t>
            </a:r>
            <a:r>
              <a:rPr lang="hi-IN" dirty="0" smtClean="0">
                <a:solidFill>
                  <a:srgbClr val="FF0000"/>
                </a:solidFill>
              </a:rPr>
              <a:t>सहयोगी से असहयोगी</a:t>
            </a:r>
            <a:r>
              <a:rPr lang="hi-IN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hi-IN" sz="4000" dirty="0" smtClean="0">
                <a:solidFill>
                  <a:srgbClr val="FF0000"/>
                </a:solidFill>
              </a:rPr>
              <a:t>रोलेट एक्ट (1919)</a:t>
            </a:r>
          </a:p>
          <a:p>
            <a:pPr>
              <a:buFont typeface="Wingdings" pitchFamily="2" charset="2"/>
              <a:buChar char="Ø"/>
            </a:pPr>
            <a:r>
              <a:rPr lang="hi-IN" sz="4000" dirty="0" smtClean="0">
                <a:solidFill>
                  <a:srgbClr val="FF0000"/>
                </a:solidFill>
              </a:rPr>
              <a:t>जलियांवाला बाग हत्याकांड (1919)</a:t>
            </a:r>
          </a:p>
          <a:p>
            <a:pPr>
              <a:buFont typeface="Wingdings" pitchFamily="2" charset="2"/>
              <a:buChar char="Ø"/>
            </a:pPr>
            <a:r>
              <a:rPr lang="hi-IN" sz="4000" dirty="0" smtClean="0">
                <a:solidFill>
                  <a:srgbClr val="FF0000"/>
                </a:solidFill>
              </a:rPr>
              <a:t>हंटर कमेठी की रिपोर्ट (1920)</a:t>
            </a:r>
          </a:p>
          <a:p>
            <a:pPr>
              <a:buFont typeface="Wingdings" pitchFamily="2" charset="2"/>
              <a:buChar char="Ø"/>
            </a:pPr>
            <a:r>
              <a:rPr lang="hi-IN" sz="4000" dirty="0" smtClean="0">
                <a:solidFill>
                  <a:srgbClr val="FF0000"/>
                </a:solidFill>
              </a:rPr>
              <a:t>खिलाफत का प्रश्न (1920)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164</TotalTime>
  <Words>257</Words>
  <Application>Microsoft Office PowerPoint</Application>
  <PresentationFormat>On-screen Show (4:3)</PresentationFormat>
  <Paragraphs>68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Technic</vt:lpstr>
      <vt:lpstr>The Father of Nation</vt:lpstr>
      <vt:lpstr>    महात्मा गांधी 1869-1948 </vt:lpstr>
      <vt:lpstr>विवाह </vt:lpstr>
      <vt:lpstr>           किशोर अवस्था</vt:lpstr>
      <vt:lpstr>भारत में कैरियर 1891 - 1893</vt:lpstr>
      <vt:lpstr>      दक्षिण अफ्रीका में गांधीजी                     1893-1914</vt:lpstr>
      <vt:lpstr>        भारतीय स्वतंत्रता के लिए संघर्ष                     (1915-1945) </vt:lpstr>
      <vt:lpstr>         सत्याग्रह </vt:lpstr>
      <vt:lpstr>   सहयोगी से असहयोगी </vt:lpstr>
      <vt:lpstr> स्वतंत्रता आन्दोलन एवम् गांधीजी </vt:lpstr>
      <vt:lpstr>सविनय अवज्ञा आन्दोलन (1930)</vt:lpstr>
      <vt:lpstr>भारत छोड़ो आन्दोलन (1942)</vt:lpstr>
      <vt:lpstr>भारत की आजादी (15अगस्त,1947)</vt:lpstr>
      <vt:lpstr>अंतिम यात्रा (30 जनवरी,1948)</vt:lpstr>
      <vt:lpstr>गांधीजी के रचनात्मक कार्यक्रम </vt:lpstr>
      <vt:lpstr>Slide 16</vt:lpstr>
      <vt:lpstr>             Thanks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Father of Nation</dc:title>
  <dc:creator>Dell</dc:creator>
  <cp:lastModifiedBy>Dell</cp:lastModifiedBy>
  <cp:revision>23</cp:revision>
  <dcterms:created xsi:type="dcterms:W3CDTF">2013-09-20T12:34:11Z</dcterms:created>
  <dcterms:modified xsi:type="dcterms:W3CDTF">2024-05-10T05:10:38Z</dcterms:modified>
</cp:coreProperties>
</file>