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DC8A5A-5C32-4037-B286-32B4DB23432D}" v="131" dt="2024-05-08T06:38:23.112"/>
    <p1510:client id="{BC208D09-1EC3-4DE4-9AA8-F4FEE9116E71}" v="205" dt="2024-05-08T07:04:16.5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9972" autoAdjust="0"/>
    <p:restoredTop sz="94660"/>
  </p:normalViewPr>
  <p:slideViewPr>
    <p:cSldViewPr snapToGrid="0">
      <p:cViewPr varScale="1">
        <p:scale>
          <a:sx n="73" d="100"/>
          <a:sy n="73" d="100"/>
        </p:scale>
        <p:origin x="-420"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pPr/>
              <a:t>10-May-24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xmlns=""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pPr/>
              <a:t>10-May-24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xmlns=""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pPr/>
              <a:t>10-May-24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xmlns=""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pPr/>
              <a:t>10-May-24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xmlns=""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pPr/>
              <a:t>10-May-24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xmlns=""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pPr/>
              <a:t>10-May-24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xmlns=""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pPr/>
              <a:t>10-May-24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xmlns=""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pPr/>
              <a:t>10-May-24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xmlns=""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pPr/>
              <a:t>10-May-24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xmlns=""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pPr/>
              <a:t>10-May-24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xmlns=""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pPr/>
              <a:t>10-May-24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xmlns=""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pPr/>
              <a:t>10-May-24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pPr/>
              <a:t>‹#›</a:t>
            </a:fld>
            <a:endParaRPr lang="en-US"/>
          </a:p>
        </p:txBody>
      </p:sp>
    </p:spTree>
    <p:extLst>
      <p:ext uri="{BB962C8B-B14F-4D97-AF65-F5344CB8AC3E}">
        <p14:creationId xmlns:p14="http://schemas.microsoft.com/office/powerpoint/2010/main" xmlns=""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stretch>
            <a:fillRect t="-10000" b="-10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622691"/>
            <a:ext cx="9144000" cy="2187731"/>
          </a:xfrm>
        </p:spPr>
        <p:txBody>
          <a:bodyPr/>
          <a:lstStyle/>
          <a:p>
            <a:r>
              <a:rPr lang="en-US" sz="4000" b="1" i="1" dirty="0">
                <a:ea typeface="+mj-lt"/>
                <a:cs typeface="+mj-lt"/>
              </a:rPr>
              <a:t>Effective Verbal Communication Techniques</a:t>
            </a:r>
            <a:endParaRPr lang="en-US" sz="4000" b="1" i="1" dirty="0"/>
          </a:p>
          <a:p>
            <a:endParaRPr lang="en-US" sz="4000" b="1" i="1" dirty="0"/>
          </a:p>
        </p:txBody>
      </p:sp>
      <p:sp>
        <p:nvSpPr>
          <p:cNvPr id="3" name="Subtitle 2"/>
          <p:cNvSpPr>
            <a:spLocks noGrp="1"/>
          </p:cNvSpPr>
          <p:nvPr>
            <p:ph type="subTitle" idx="1"/>
          </p:nvPr>
        </p:nvSpPr>
        <p:spPr>
          <a:xfrm>
            <a:off x="1524000" y="3139842"/>
            <a:ext cx="9144000" cy="3604482"/>
          </a:xfrm>
        </p:spPr>
        <p:txBody>
          <a:bodyPr vert="horz" lIns="91440" tIns="45720" rIns="91440" bIns="45720" rtlCol="0" anchor="t">
            <a:noAutofit/>
          </a:bodyPr>
          <a:lstStyle/>
          <a:p>
            <a:r>
              <a:rPr lang="en-US" b="1" i="1" dirty="0">
                <a:latin typeface="Aptos Display"/>
              </a:rPr>
              <a:t>By </a:t>
            </a:r>
          </a:p>
          <a:p>
            <a:r>
              <a:rPr lang="en-US" b="1" i="1" dirty="0">
                <a:latin typeface="Aptos Display"/>
              </a:rPr>
              <a:t>Dr. Ruchi Thakar</a:t>
            </a:r>
          </a:p>
          <a:p>
            <a:r>
              <a:rPr lang="en-US" b="1" i="1" dirty="0">
                <a:latin typeface="Aptos Display"/>
              </a:rPr>
              <a:t>Assistant Professor</a:t>
            </a:r>
          </a:p>
          <a:p>
            <a:r>
              <a:rPr lang="en-US" b="1" i="1" dirty="0">
                <a:latin typeface="Aptos Display"/>
              </a:rPr>
              <a:t>Department of English</a:t>
            </a:r>
          </a:p>
          <a:p>
            <a:r>
              <a:rPr lang="en-US" b="1" i="1" dirty="0">
                <a:latin typeface="Aptos Display"/>
              </a:rPr>
              <a:t>Faculty of Humanities and Social Sciences</a:t>
            </a:r>
          </a:p>
          <a:p>
            <a:r>
              <a:rPr lang="en-US" b="1" i="1" dirty="0">
                <a:latin typeface="Aptos Display"/>
              </a:rPr>
              <a:t>Madhav University, </a:t>
            </a:r>
            <a:endParaRPr lang="en-US" b="1" i="1" dirty="0">
              <a:latin typeface="Aptos Display"/>
              <a:cs typeface="Arial"/>
            </a:endParaRPr>
          </a:p>
          <a:p>
            <a:r>
              <a:rPr lang="en-US" b="1" i="1" dirty="0">
                <a:latin typeface="Aptos Display"/>
                <a:cs typeface="Arial"/>
              </a:rPr>
              <a:t> Abu Road, </a:t>
            </a:r>
            <a:r>
              <a:rPr lang="en-US" b="1" i="1" dirty="0" err="1">
                <a:latin typeface="Aptos Display"/>
                <a:cs typeface="Arial"/>
              </a:rPr>
              <a:t>Pindwara</a:t>
            </a:r>
            <a:r>
              <a:rPr lang="en-US" b="1" i="1" dirty="0">
                <a:latin typeface="Aptos Display"/>
                <a:cs typeface="Arial"/>
              </a:rPr>
              <a:t>, Rajasthan 307026</a:t>
            </a:r>
            <a:endParaRPr lang="en-US" b="1" i="1" dirty="0">
              <a:latin typeface="Aptos Display"/>
            </a:endParaRPr>
          </a:p>
        </p:txBody>
      </p:sp>
    </p:spTree>
    <p:extLst>
      <p:ext uri="{BB962C8B-B14F-4D97-AF65-F5344CB8AC3E}">
        <p14:creationId xmlns:p14="http://schemas.microsoft.com/office/powerpoint/2010/main" xmlns=""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stretch>
            <a:fillRect t="-10000" b="-10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8A84BF-983D-E23C-CDAF-A50F1209066F}"/>
              </a:ext>
            </a:extLst>
          </p:cNvPr>
          <p:cNvSpPr>
            <a:spLocks noGrp="1"/>
          </p:cNvSpPr>
          <p:nvPr>
            <p:ph type="title"/>
          </p:nvPr>
        </p:nvSpPr>
        <p:spPr/>
        <p:txBody>
          <a:bodyPr>
            <a:normAutofit/>
          </a:bodyPr>
          <a:lstStyle/>
          <a:p>
            <a:r>
              <a:rPr lang="en-US" sz="4000" b="1" dirty="0">
                <a:ea typeface="+mj-lt"/>
                <a:cs typeface="+mj-lt"/>
              </a:rPr>
              <a:t>Conclusion</a:t>
            </a:r>
            <a:endParaRPr lang="en-US" b="1"/>
          </a:p>
        </p:txBody>
      </p:sp>
      <p:sp>
        <p:nvSpPr>
          <p:cNvPr id="3" name="Content Placeholder 2">
            <a:extLst>
              <a:ext uri="{FF2B5EF4-FFF2-40B4-BE49-F238E27FC236}">
                <a16:creationId xmlns:a16="http://schemas.microsoft.com/office/drawing/2014/main" xmlns="" id="{318D98DC-F55A-496A-CE97-0ECC02B868FD}"/>
              </a:ext>
            </a:extLst>
          </p:cNvPr>
          <p:cNvSpPr>
            <a:spLocks noGrp="1"/>
          </p:cNvSpPr>
          <p:nvPr>
            <p:ph idx="1"/>
          </p:nvPr>
        </p:nvSpPr>
        <p:spPr/>
        <p:txBody>
          <a:bodyPr vert="horz" lIns="91440" tIns="45720" rIns="91440" bIns="45720" rtlCol="0" anchor="t">
            <a:normAutofit/>
          </a:bodyPr>
          <a:lstStyle/>
          <a:p>
            <a:r>
              <a:rPr lang="en-US" sz="2400" dirty="0">
                <a:ea typeface="+mn-lt"/>
                <a:cs typeface="+mn-lt"/>
              </a:rPr>
              <a:t>Effective verbal communication is essential for building strong relationships, resolving conflicts, and achieving success in various aspects of life. By mastering these techniques, you can enhance your communication skills and create meaningful connections with others.</a:t>
            </a:r>
            <a:endParaRPr lang="en-US" sz="2400" dirty="0"/>
          </a:p>
          <a:p>
            <a:pPr marL="0" indent="0">
              <a:buNone/>
            </a:pPr>
            <a:endParaRPr lang="en-US" sz="2400" dirty="0"/>
          </a:p>
        </p:txBody>
      </p:sp>
    </p:spTree>
    <p:extLst>
      <p:ext uri="{BB962C8B-B14F-4D97-AF65-F5344CB8AC3E}">
        <p14:creationId xmlns:p14="http://schemas.microsoft.com/office/powerpoint/2010/main" xmlns="" val="2558270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stretch>
            <a:fillRect t="-10000" b="-10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CECCC3-317B-3FEA-8966-DED8F176455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DA1A7C7A-6701-CACA-C107-533A2A19F689}"/>
              </a:ext>
            </a:extLst>
          </p:cNvPr>
          <p:cNvSpPr>
            <a:spLocks noGrp="1"/>
          </p:cNvSpPr>
          <p:nvPr>
            <p:ph idx="1"/>
          </p:nvPr>
        </p:nvSpPr>
        <p:spPr/>
        <p:txBody>
          <a:bodyPr vert="horz" lIns="91440" tIns="45720" rIns="91440" bIns="45720" rtlCol="0" anchor="t">
            <a:normAutofit/>
          </a:bodyPr>
          <a:lstStyle/>
          <a:p>
            <a:pPr marL="0" indent="0" algn="ctr">
              <a:buNone/>
            </a:pPr>
            <a:r>
              <a:rPr lang="en-US" b="1" i="1" dirty="0">
                <a:ea typeface="+mn-lt"/>
                <a:cs typeface="+mn-lt"/>
              </a:rPr>
              <a:t>Contact Information</a:t>
            </a:r>
          </a:p>
          <a:p>
            <a:pPr marL="0" indent="0" algn="ctr">
              <a:buNone/>
            </a:pPr>
            <a:r>
              <a:rPr lang="en-US" sz="2400" b="1" i="1" dirty="0">
                <a:ea typeface="+mn-lt"/>
                <a:cs typeface="+mn-lt"/>
              </a:rPr>
              <a:t>Email: ruchithakar@madhavuniversity.edu.in</a:t>
            </a:r>
            <a:endParaRPr lang="en-US" sz="2400" b="1" i="1" dirty="0"/>
          </a:p>
          <a:p>
            <a:pPr marL="0" indent="0" algn="ctr">
              <a:buNone/>
            </a:pPr>
            <a:r>
              <a:rPr lang="en-US" sz="2400" b="1" i="1" dirty="0">
                <a:ea typeface="+mn-lt"/>
                <a:cs typeface="+mn-lt"/>
              </a:rPr>
              <a:t>Thank you for your attention!</a:t>
            </a:r>
            <a:endParaRPr lang="en-US" sz="2400" b="1" i="1" dirty="0"/>
          </a:p>
          <a:p>
            <a:pPr marL="0" indent="0" algn="ctr">
              <a:buNone/>
            </a:pPr>
            <a:r>
              <a:rPr lang="en-US" sz="2400" b="1" i="1" dirty="0">
                <a:ea typeface="+mn-lt"/>
                <a:cs typeface="+mn-lt"/>
              </a:rPr>
              <a:t>Have a great day!</a:t>
            </a:r>
            <a:endParaRPr lang="en-US" sz="2400" b="1" i="1" dirty="0"/>
          </a:p>
          <a:p>
            <a:pPr marL="0" indent="0" algn="ctr">
              <a:buNone/>
            </a:pPr>
            <a:endParaRPr lang="en-US" sz="2400" b="1" i="1" dirty="0"/>
          </a:p>
        </p:txBody>
      </p:sp>
    </p:spTree>
    <p:extLst>
      <p:ext uri="{BB962C8B-B14F-4D97-AF65-F5344CB8AC3E}">
        <p14:creationId xmlns:p14="http://schemas.microsoft.com/office/powerpoint/2010/main" xmlns="" val="3344126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stretch>
            <a:fillRect t="-10000" b="-10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989FE5-3032-5FE1-F82D-9FFC668CC3C4}"/>
              </a:ext>
            </a:extLst>
          </p:cNvPr>
          <p:cNvSpPr>
            <a:spLocks noGrp="1"/>
          </p:cNvSpPr>
          <p:nvPr>
            <p:ph type="title"/>
          </p:nvPr>
        </p:nvSpPr>
        <p:spPr/>
        <p:txBody>
          <a:bodyPr>
            <a:normAutofit/>
          </a:bodyPr>
          <a:lstStyle/>
          <a:p>
            <a:r>
              <a:rPr lang="en-US" sz="4000" b="1" dirty="0">
                <a:ea typeface="+mj-lt"/>
                <a:cs typeface="+mj-lt"/>
              </a:rPr>
              <a:t>Clarity and Conciseness</a:t>
            </a:r>
            <a:endParaRPr lang="en-US" sz="4000" b="1"/>
          </a:p>
        </p:txBody>
      </p:sp>
      <p:sp>
        <p:nvSpPr>
          <p:cNvPr id="3" name="Content Placeholder 2">
            <a:extLst>
              <a:ext uri="{FF2B5EF4-FFF2-40B4-BE49-F238E27FC236}">
                <a16:creationId xmlns:a16="http://schemas.microsoft.com/office/drawing/2014/main" xmlns="" id="{C3C3DAA6-C4A9-5A6B-E0F9-509B174635E2}"/>
              </a:ext>
            </a:extLst>
          </p:cNvPr>
          <p:cNvSpPr>
            <a:spLocks noGrp="1"/>
          </p:cNvSpPr>
          <p:nvPr>
            <p:ph idx="1"/>
          </p:nvPr>
        </p:nvSpPr>
        <p:spPr/>
        <p:txBody>
          <a:bodyPr vert="horz" lIns="91440" tIns="45720" rIns="91440" bIns="45720" rtlCol="0" anchor="t">
            <a:normAutofit/>
          </a:bodyPr>
          <a:lstStyle/>
          <a:p>
            <a:r>
              <a:rPr lang="en-US" sz="2400" dirty="0">
                <a:ea typeface="+mn-lt"/>
                <a:cs typeface="+mn-lt"/>
              </a:rPr>
              <a:t>Speak clearly and enunciate your words.</a:t>
            </a:r>
            <a:endParaRPr lang="en-US" sz="2400" dirty="0"/>
          </a:p>
          <a:p>
            <a:r>
              <a:rPr lang="en-US" sz="2400" dirty="0">
                <a:ea typeface="+mn-lt"/>
                <a:cs typeface="+mn-lt"/>
              </a:rPr>
              <a:t>Avoid using jargon or overly complex language.</a:t>
            </a:r>
            <a:endParaRPr lang="en-US" sz="2400" dirty="0"/>
          </a:p>
          <a:p>
            <a:r>
              <a:rPr lang="en-US" sz="2400" dirty="0">
                <a:ea typeface="+mn-lt"/>
                <a:cs typeface="+mn-lt"/>
              </a:rPr>
              <a:t>Keep your messages concise and to the point.</a:t>
            </a:r>
            <a:endParaRPr lang="en-US" sz="2400" dirty="0"/>
          </a:p>
          <a:p>
            <a:r>
              <a:rPr lang="en-US" sz="2400" dirty="0">
                <a:ea typeface="+mn-lt"/>
                <a:cs typeface="+mn-lt"/>
              </a:rPr>
              <a:t>Use simple and straightforward language that is easy to understand.</a:t>
            </a:r>
            <a:endParaRPr lang="en-US" sz="2400" dirty="0"/>
          </a:p>
          <a:p>
            <a:r>
              <a:rPr lang="en-US" sz="2400" dirty="0">
                <a:ea typeface="+mn-lt"/>
                <a:cs typeface="+mn-lt"/>
              </a:rPr>
              <a:t>Summarize key points for emphasis.</a:t>
            </a:r>
            <a:endParaRPr lang="en-US" sz="2400" dirty="0"/>
          </a:p>
          <a:p>
            <a:pPr marL="0" indent="0">
              <a:buNone/>
            </a:pPr>
            <a:endParaRPr lang="en-US" sz="2400" dirty="0"/>
          </a:p>
        </p:txBody>
      </p:sp>
    </p:spTree>
    <p:extLst>
      <p:ext uri="{BB962C8B-B14F-4D97-AF65-F5344CB8AC3E}">
        <p14:creationId xmlns:p14="http://schemas.microsoft.com/office/powerpoint/2010/main" xmlns="" val="2521656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stretch>
            <a:fillRect t="-10000" b="-10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DDC1FE-964D-DBA2-2B54-BBB7ED6BBE1C}"/>
              </a:ext>
            </a:extLst>
          </p:cNvPr>
          <p:cNvSpPr>
            <a:spLocks noGrp="1"/>
          </p:cNvSpPr>
          <p:nvPr>
            <p:ph type="title"/>
          </p:nvPr>
        </p:nvSpPr>
        <p:spPr/>
        <p:txBody>
          <a:bodyPr>
            <a:normAutofit/>
          </a:bodyPr>
          <a:lstStyle/>
          <a:p>
            <a:r>
              <a:rPr lang="en-US" sz="4000" b="1" dirty="0">
                <a:ea typeface="+mj-lt"/>
                <a:cs typeface="+mj-lt"/>
              </a:rPr>
              <a:t>Active Listening</a:t>
            </a:r>
            <a:endParaRPr lang="en-US" sz="4000" b="1"/>
          </a:p>
        </p:txBody>
      </p:sp>
      <p:sp>
        <p:nvSpPr>
          <p:cNvPr id="3" name="Content Placeholder 2">
            <a:extLst>
              <a:ext uri="{FF2B5EF4-FFF2-40B4-BE49-F238E27FC236}">
                <a16:creationId xmlns:a16="http://schemas.microsoft.com/office/drawing/2014/main" xmlns="" id="{FCE860B4-0F4D-1D6B-E8F2-59E45D7176D8}"/>
              </a:ext>
            </a:extLst>
          </p:cNvPr>
          <p:cNvSpPr>
            <a:spLocks noGrp="1"/>
          </p:cNvSpPr>
          <p:nvPr>
            <p:ph idx="1"/>
          </p:nvPr>
        </p:nvSpPr>
        <p:spPr/>
        <p:txBody>
          <a:bodyPr vert="horz" lIns="91440" tIns="45720" rIns="91440" bIns="45720" rtlCol="0" anchor="t">
            <a:normAutofit/>
          </a:bodyPr>
          <a:lstStyle/>
          <a:p>
            <a:r>
              <a:rPr lang="en-US" sz="2400" dirty="0">
                <a:ea typeface="+mn-lt"/>
                <a:cs typeface="+mn-lt"/>
              </a:rPr>
              <a:t>Give the speaker your full attention.</a:t>
            </a:r>
            <a:endParaRPr lang="en-US" sz="2400" b="1" dirty="0"/>
          </a:p>
          <a:p>
            <a:r>
              <a:rPr lang="en-US" sz="2400" dirty="0">
                <a:ea typeface="+mn-lt"/>
                <a:cs typeface="+mn-lt"/>
              </a:rPr>
              <a:t>Maintain eye contact and nod to show understanding.</a:t>
            </a:r>
            <a:endParaRPr lang="en-US" sz="2400" dirty="0"/>
          </a:p>
          <a:p>
            <a:r>
              <a:rPr lang="en-US" sz="2400" dirty="0">
                <a:ea typeface="+mn-lt"/>
                <a:cs typeface="+mn-lt"/>
              </a:rPr>
              <a:t>Avoid interrupting and allow the speaker to finish their thoughts.</a:t>
            </a:r>
            <a:endParaRPr lang="en-US" sz="2400"/>
          </a:p>
          <a:p>
            <a:r>
              <a:rPr lang="en-US" sz="2400" dirty="0">
                <a:ea typeface="+mn-lt"/>
                <a:cs typeface="+mn-lt"/>
              </a:rPr>
              <a:t>Paraphrase and reflect back what you've heard to confirm understanding.</a:t>
            </a:r>
            <a:endParaRPr lang="en-US" sz="2400"/>
          </a:p>
          <a:p>
            <a:r>
              <a:rPr lang="en-US" sz="2400" dirty="0">
                <a:ea typeface="+mn-lt"/>
                <a:cs typeface="+mn-lt"/>
              </a:rPr>
              <a:t>Ask clarifying questions to gather more information.</a:t>
            </a:r>
            <a:endParaRPr lang="en-US" sz="2400"/>
          </a:p>
          <a:p>
            <a:pPr marL="0" indent="0">
              <a:buNone/>
            </a:pPr>
            <a:endParaRPr lang="en-US" sz="2400" b="1" dirty="0"/>
          </a:p>
        </p:txBody>
      </p:sp>
    </p:spTree>
    <p:extLst>
      <p:ext uri="{BB962C8B-B14F-4D97-AF65-F5344CB8AC3E}">
        <p14:creationId xmlns:p14="http://schemas.microsoft.com/office/powerpoint/2010/main" xmlns="" val="1114973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stretch>
            <a:fillRect t="-10000" b="-10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4D3A2D-0AEB-8D5B-1844-85635333CBD0}"/>
              </a:ext>
            </a:extLst>
          </p:cNvPr>
          <p:cNvSpPr>
            <a:spLocks noGrp="1"/>
          </p:cNvSpPr>
          <p:nvPr>
            <p:ph type="title"/>
          </p:nvPr>
        </p:nvSpPr>
        <p:spPr/>
        <p:txBody>
          <a:bodyPr>
            <a:normAutofit/>
          </a:bodyPr>
          <a:lstStyle/>
          <a:p>
            <a:r>
              <a:rPr lang="en-US" sz="4000" b="1" dirty="0">
                <a:ea typeface="+mj-lt"/>
                <a:cs typeface="+mj-lt"/>
              </a:rPr>
              <a:t>Empathy and Understanding</a:t>
            </a:r>
            <a:endParaRPr lang="en-US" sz="4000" b="1"/>
          </a:p>
        </p:txBody>
      </p:sp>
      <p:sp>
        <p:nvSpPr>
          <p:cNvPr id="3" name="Content Placeholder 2">
            <a:extLst>
              <a:ext uri="{FF2B5EF4-FFF2-40B4-BE49-F238E27FC236}">
                <a16:creationId xmlns:a16="http://schemas.microsoft.com/office/drawing/2014/main" xmlns="" id="{137BBE30-047A-3073-3AA6-647BEFFFD47A}"/>
              </a:ext>
            </a:extLst>
          </p:cNvPr>
          <p:cNvSpPr>
            <a:spLocks noGrp="1"/>
          </p:cNvSpPr>
          <p:nvPr>
            <p:ph idx="1"/>
          </p:nvPr>
        </p:nvSpPr>
        <p:spPr/>
        <p:txBody>
          <a:bodyPr vert="horz" lIns="91440" tIns="45720" rIns="91440" bIns="45720" rtlCol="0" anchor="t">
            <a:normAutofit/>
          </a:bodyPr>
          <a:lstStyle/>
          <a:p>
            <a:r>
              <a:rPr lang="en-US" sz="2400" dirty="0">
                <a:ea typeface="+mn-lt"/>
                <a:cs typeface="+mn-lt"/>
              </a:rPr>
              <a:t>Show empathy and understanding towards others' perspectives.</a:t>
            </a:r>
            <a:endParaRPr lang="en-US" sz="2400" dirty="0"/>
          </a:p>
          <a:p>
            <a:r>
              <a:rPr lang="en-US" sz="2400" dirty="0">
                <a:ea typeface="+mn-lt"/>
                <a:cs typeface="+mn-lt"/>
              </a:rPr>
              <a:t>Validate their feelings and experiences.</a:t>
            </a:r>
            <a:endParaRPr lang="en-US" sz="2400" dirty="0"/>
          </a:p>
          <a:p>
            <a:r>
              <a:rPr lang="en-US" sz="2400" dirty="0">
                <a:ea typeface="+mn-lt"/>
                <a:cs typeface="+mn-lt"/>
              </a:rPr>
              <a:t>Avoid judgment and criticism.</a:t>
            </a:r>
            <a:endParaRPr lang="en-US" sz="2400" dirty="0"/>
          </a:p>
          <a:p>
            <a:r>
              <a:rPr lang="en-US" sz="2400" dirty="0">
                <a:ea typeface="+mn-lt"/>
                <a:cs typeface="+mn-lt"/>
              </a:rPr>
              <a:t>Use phrases like "I understand" or "I see where you're coming from."</a:t>
            </a:r>
            <a:endParaRPr lang="en-US" sz="2400" dirty="0"/>
          </a:p>
          <a:p>
            <a:r>
              <a:rPr lang="en-US" sz="2400" dirty="0">
                <a:ea typeface="+mn-lt"/>
                <a:cs typeface="+mn-lt"/>
              </a:rPr>
              <a:t>Demonstrate genuine interest in their thoughts and feelings.</a:t>
            </a:r>
            <a:endParaRPr lang="en-US" sz="2400" dirty="0"/>
          </a:p>
          <a:p>
            <a:pPr marL="0" indent="0">
              <a:buNone/>
            </a:pPr>
            <a:endParaRPr lang="en-US" sz="2400" dirty="0"/>
          </a:p>
        </p:txBody>
      </p:sp>
    </p:spTree>
    <p:extLst>
      <p:ext uri="{BB962C8B-B14F-4D97-AF65-F5344CB8AC3E}">
        <p14:creationId xmlns:p14="http://schemas.microsoft.com/office/powerpoint/2010/main" xmlns="" val="1218552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stretch>
            <a:fillRect t="-10000" b="-10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FB75808-78A2-5181-07AD-55AB3DB19C87}"/>
              </a:ext>
            </a:extLst>
          </p:cNvPr>
          <p:cNvSpPr>
            <a:spLocks noGrp="1"/>
          </p:cNvSpPr>
          <p:nvPr>
            <p:ph type="title"/>
          </p:nvPr>
        </p:nvSpPr>
        <p:spPr/>
        <p:txBody>
          <a:bodyPr>
            <a:normAutofit/>
          </a:bodyPr>
          <a:lstStyle/>
          <a:p>
            <a:r>
              <a:rPr lang="en-US" sz="4000" b="1" dirty="0">
                <a:ea typeface="+mj-lt"/>
                <a:cs typeface="+mj-lt"/>
              </a:rPr>
              <a:t>Tone and Voice Modulation</a:t>
            </a:r>
            <a:endParaRPr lang="en-US" sz="4000" b="1"/>
          </a:p>
        </p:txBody>
      </p:sp>
      <p:sp>
        <p:nvSpPr>
          <p:cNvPr id="3" name="Content Placeholder 2">
            <a:extLst>
              <a:ext uri="{FF2B5EF4-FFF2-40B4-BE49-F238E27FC236}">
                <a16:creationId xmlns:a16="http://schemas.microsoft.com/office/drawing/2014/main" xmlns="" id="{B7F86506-FB10-66CD-E230-BBF389C8A6B7}"/>
              </a:ext>
            </a:extLst>
          </p:cNvPr>
          <p:cNvSpPr>
            <a:spLocks noGrp="1"/>
          </p:cNvSpPr>
          <p:nvPr>
            <p:ph idx="1"/>
          </p:nvPr>
        </p:nvSpPr>
        <p:spPr/>
        <p:txBody>
          <a:bodyPr vert="horz" lIns="91440" tIns="45720" rIns="91440" bIns="45720" rtlCol="0" anchor="t">
            <a:normAutofit/>
          </a:bodyPr>
          <a:lstStyle/>
          <a:p>
            <a:r>
              <a:rPr lang="en-US" sz="2400" dirty="0">
                <a:ea typeface="+mn-lt"/>
                <a:cs typeface="+mn-lt"/>
              </a:rPr>
              <a:t>Pay attention to your tone of voice and its impact on the message.</a:t>
            </a:r>
            <a:endParaRPr lang="en-US" sz="2400" dirty="0"/>
          </a:p>
          <a:p>
            <a:r>
              <a:rPr lang="en-US" sz="2400" dirty="0">
                <a:ea typeface="+mn-lt"/>
                <a:cs typeface="+mn-lt"/>
              </a:rPr>
              <a:t>Use a friendly and approachable tone to build rapport.</a:t>
            </a:r>
            <a:endParaRPr lang="en-US" sz="2400" dirty="0"/>
          </a:p>
          <a:p>
            <a:r>
              <a:rPr lang="en-US" sz="2400" dirty="0">
                <a:ea typeface="+mn-lt"/>
                <a:cs typeface="+mn-lt"/>
              </a:rPr>
              <a:t>Adjust your volume and pace to match the situation.</a:t>
            </a:r>
            <a:endParaRPr lang="en-US" sz="2400" dirty="0"/>
          </a:p>
          <a:p>
            <a:r>
              <a:rPr lang="en-US" sz="2400" dirty="0">
                <a:ea typeface="+mn-lt"/>
                <a:cs typeface="+mn-lt"/>
              </a:rPr>
              <a:t>Emphasize key points with variations in pitch and intonation.</a:t>
            </a:r>
            <a:endParaRPr lang="en-US" sz="2400" dirty="0"/>
          </a:p>
          <a:p>
            <a:r>
              <a:rPr lang="en-US" sz="2400" dirty="0">
                <a:ea typeface="+mn-lt"/>
                <a:cs typeface="+mn-lt"/>
              </a:rPr>
              <a:t>Practice speaking with confidence and conviction.</a:t>
            </a:r>
            <a:endParaRPr lang="en-US" sz="2400" dirty="0"/>
          </a:p>
          <a:p>
            <a:pPr marL="0" indent="0">
              <a:buNone/>
            </a:pPr>
            <a:endParaRPr lang="en-US" sz="2400" dirty="0"/>
          </a:p>
        </p:txBody>
      </p:sp>
    </p:spTree>
    <p:extLst>
      <p:ext uri="{BB962C8B-B14F-4D97-AF65-F5344CB8AC3E}">
        <p14:creationId xmlns:p14="http://schemas.microsoft.com/office/powerpoint/2010/main" xmlns="" val="2136492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stretch>
            <a:fillRect t="-10000" b="-10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09B2E43-6B03-38FC-5841-DD38C6AA4498}"/>
              </a:ext>
            </a:extLst>
          </p:cNvPr>
          <p:cNvSpPr>
            <a:spLocks noGrp="1"/>
          </p:cNvSpPr>
          <p:nvPr>
            <p:ph type="title"/>
          </p:nvPr>
        </p:nvSpPr>
        <p:spPr/>
        <p:txBody>
          <a:bodyPr>
            <a:normAutofit/>
          </a:bodyPr>
          <a:lstStyle/>
          <a:p>
            <a:r>
              <a:rPr lang="en-US" sz="4000" b="1" dirty="0">
                <a:ea typeface="+mj-lt"/>
                <a:cs typeface="+mj-lt"/>
              </a:rPr>
              <a:t>Nonverbal Communication</a:t>
            </a:r>
            <a:endParaRPr lang="en-US" sz="4000"/>
          </a:p>
        </p:txBody>
      </p:sp>
      <p:sp>
        <p:nvSpPr>
          <p:cNvPr id="3" name="Content Placeholder 2">
            <a:extLst>
              <a:ext uri="{FF2B5EF4-FFF2-40B4-BE49-F238E27FC236}">
                <a16:creationId xmlns:a16="http://schemas.microsoft.com/office/drawing/2014/main" xmlns="" id="{809DFFEC-5637-311A-6DCE-DDB505842C0F}"/>
              </a:ext>
            </a:extLst>
          </p:cNvPr>
          <p:cNvSpPr>
            <a:spLocks noGrp="1"/>
          </p:cNvSpPr>
          <p:nvPr>
            <p:ph idx="1"/>
          </p:nvPr>
        </p:nvSpPr>
        <p:spPr/>
        <p:txBody>
          <a:bodyPr vert="horz" lIns="91440" tIns="45720" rIns="91440" bIns="45720" rtlCol="0" anchor="t">
            <a:normAutofit/>
          </a:bodyPr>
          <a:lstStyle/>
          <a:p>
            <a:r>
              <a:rPr lang="en-US" sz="2400" dirty="0">
                <a:ea typeface="+mn-lt"/>
                <a:cs typeface="+mn-lt"/>
              </a:rPr>
              <a:t>Pay attention to your body language and facial expressions.</a:t>
            </a:r>
            <a:endParaRPr lang="en-US" sz="2400" dirty="0"/>
          </a:p>
          <a:p>
            <a:r>
              <a:rPr lang="en-US" sz="2400" dirty="0">
                <a:ea typeface="+mn-lt"/>
                <a:cs typeface="+mn-lt"/>
              </a:rPr>
              <a:t>Maintain good posture and open gestures.</a:t>
            </a:r>
            <a:endParaRPr lang="en-US" sz="2400" dirty="0"/>
          </a:p>
          <a:p>
            <a:r>
              <a:rPr lang="en-US" sz="2400" dirty="0">
                <a:ea typeface="+mn-lt"/>
                <a:cs typeface="+mn-lt"/>
              </a:rPr>
              <a:t>Use appropriate hand gestures to emphasize points.</a:t>
            </a:r>
            <a:endParaRPr lang="en-US" sz="2400" dirty="0"/>
          </a:p>
          <a:p>
            <a:r>
              <a:rPr lang="en-US" sz="2400" dirty="0">
                <a:ea typeface="+mn-lt"/>
                <a:cs typeface="+mn-lt"/>
              </a:rPr>
              <a:t>Smile to convey warmth and friendliness.</a:t>
            </a:r>
            <a:endParaRPr lang="en-US" sz="2400" dirty="0"/>
          </a:p>
          <a:p>
            <a:r>
              <a:rPr lang="en-US" sz="2400" dirty="0">
                <a:ea typeface="+mn-lt"/>
                <a:cs typeface="+mn-lt"/>
              </a:rPr>
              <a:t>Be mindful of cultural differences in nonverbal cues.</a:t>
            </a:r>
            <a:endParaRPr lang="en-US" sz="2400" dirty="0"/>
          </a:p>
          <a:p>
            <a:pPr marL="0" indent="0">
              <a:buNone/>
            </a:pPr>
            <a:endParaRPr lang="en-US" sz="2400" dirty="0"/>
          </a:p>
        </p:txBody>
      </p:sp>
    </p:spTree>
    <p:extLst>
      <p:ext uri="{BB962C8B-B14F-4D97-AF65-F5344CB8AC3E}">
        <p14:creationId xmlns:p14="http://schemas.microsoft.com/office/powerpoint/2010/main" xmlns="" val="3361942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stretch>
            <a:fillRect t="-10000" b="-10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520E84-D6E6-15D3-52DC-5660EFADF80F}"/>
              </a:ext>
            </a:extLst>
          </p:cNvPr>
          <p:cNvSpPr>
            <a:spLocks noGrp="1"/>
          </p:cNvSpPr>
          <p:nvPr>
            <p:ph type="title"/>
          </p:nvPr>
        </p:nvSpPr>
        <p:spPr/>
        <p:txBody>
          <a:bodyPr>
            <a:normAutofit/>
          </a:bodyPr>
          <a:lstStyle/>
          <a:p>
            <a:r>
              <a:rPr lang="en-US" sz="4000" b="1" dirty="0">
                <a:ea typeface="+mj-lt"/>
                <a:cs typeface="+mj-lt"/>
              </a:rPr>
              <a:t>Asking Effective Questions</a:t>
            </a:r>
            <a:endParaRPr lang="en-US" sz="4000"/>
          </a:p>
        </p:txBody>
      </p:sp>
      <p:sp>
        <p:nvSpPr>
          <p:cNvPr id="3" name="Content Placeholder 2">
            <a:extLst>
              <a:ext uri="{FF2B5EF4-FFF2-40B4-BE49-F238E27FC236}">
                <a16:creationId xmlns:a16="http://schemas.microsoft.com/office/drawing/2014/main" xmlns="" id="{8BC9BD27-F4ED-A6F9-4F8A-A36B39E66D64}"/>
              </a:ext>
            </a:extLst>
          </p:cNvPr>
          <p:cNvSpPr>
            <a:spLocks noGrp="1"/>
          </p:cNvSpPr>
          <p:nvPr>
            <p:ph idx="1"/>
          </p:nvPr>
        </p:nvSpPr>
        <p:spPr/>
        <p:txBody>
          <a:bodyPr vert="horz" lIns="91440" tIns="45720" rIns="91440" bIns="45720" rtlCol="0" anchor="t">
            <a:noAutofit/>
          </a:bodyPr>
          <a:lstStyle/>
          <a:p>
            <a:r>
              <a:rPr lang="en-US" sz="2400" dirty="0">
                <a:ea typeface="+mn-lt"/>
                <a:cs typeface="+mn-lt"/>
              </a:rPr>
              <a:t>Use open-ended questions to encourage discussion and exploration.</a:t>
            </a:r>
            <a:endParaRPr lang="en-US" sz="2400" dirty="0"/>
          </a:p>
          <a:p>
            <a:r>
              <a:rPr lang="en-US" sz="2400" dirty="0">
                <a:ea typeface="+mn-lt"/>
                <a:cs typeface="+mn-lt"/>
              </a:rPr>
              <a:t>Avoid leading questions that suggest a particular answer.</a:t>
            </a:r>
            <a:endParaRPr lang="en-US" sz="2400" dirty="0"/>
          </a:p>
          <a:p>
            <a:r>
              <a:rPr lang="en-US" sz="2400" dirty="0">
                <a:ea typeface="+mn-lt"/>
                <a:cs typeface="+mn-lt"/>
              </a:rPr>
              <a:t>Ask follow-up questions to delve deeper into a topic.</a:t>
            </a:r>
            <a:endParaRPr lang="en-US" sz="2400" dirty="0"/>
          </a:p>
          <a:p>
            <a:r>
              <a:rPr lang="en-US" sz="2400" dirty="0">
                <a:ea typeface="+mn-lt"/>
                <a:cs typeface="+mn-lt"/>
              </a:rPr>
              <a:t>Listen actively to responses and follow the speaker's cues.</a:t>
            </a:r>
            <a:endParaRPr lang="en-US" sz="2400" dirty="0"/>
          </a:p>
          <a:p>
            <a:r>
              <a:rPr lang="en-US" sz="2400" dirty="0">
                <a:ea typeface="+mn-lt"/>
                <a:cs typeface="+mn-lt"/>
              </a:rPr>
              <a:t>Use probing questions to uncover underlying issues or concerns.</a:t>
            </a:r>
            <a:endParaRPr lang="en-US" sz="2400" dirty="0"/>
          </a:p>
          <a:p>
            <a:pPr marL="0" indent="0">
              <a:buNone/>
            </a:pPr>
            <a:endParaRPr lang="en-US" sz="2400" dirty="0"/>
          </a:p>
        </p:txBody>
      </p:sp>
    </p:spTree>
    <p:extLst>
      <p:ext uri="{BB962C8B-B14F-4D97-AF65-F5344CB8AC3E}">
        <p14:creationId xmlns:p14="http://schemas.microsoft.com/office/powerpoint/2010/main" xmlns="" val="38734180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stretch>
            <a:fillRect t="-10000" b="-10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0BED7B-F26B-E6C8-2DC8-3A7A7C97B560}"/>
              </a:ext>
            </a:extLst>
          </p:cNvPr>
          <p:cNvSpPr>
            <a:spLocks noGrp="1"/>
          </p:cNvSpPr>
          <p:nvPr>
            <p:ph type="title"/>
          </p:nvPr>
        </p:nvSpPr>
        <p:spPr/>
        <p:txBody>
          <a:bodyPr>
            <a:normAutofit/>
          </a:bodyPr>
          <a:lstStyle/>
          <a:p>
            <a:r>
              <a:rPr lang="en-US" sz="4000" b="1" dirty="0">
                <a:ea typeface="+mj-lt"/>
                <a:cs typeface="+mj-lt"/>
              </a:rPr>
              <a:t>Confidence and Assertiveness</a:t>
            </a:r>
            <a:endParaRPr lang="en-US" sz="4000" b="1"/>
          </a:p>
        </p:txBody>
      </p:sp>
      <p:sp>
        <p:nvSpPr>
          <p:cNvPr id="3" name="Content Placeholder 2">
            <a:extLst>
              <a:ext uri="{FF2B5EF4-FFF2-40B4-BE49-F238E27FC236}">
                <a16:creationId xmlns:a16="http://schemas.microsoft.com/office/drawing/2014/main" xmlns="" id="{1B99BC97-CB96-7B14-B813-2E6AE85451F5}"/>
              </a:ext>
            </a:extLst>
          </p:cNvPr>
          <p:cNvSpPr>
            <a:spLocks noGrp="1"/>
          </p:cNvSpPr>
          <p:nvPr>
            <p:ph idx="1"/>
          </p:nvPr>
        </p:nvSpPr>
        <p:spPr/>
        <p:txBody>
          <a:bodyPr vert="horz" lIns="91440" tIns="45720" rIns="91440" bIns="45720" rtlCol="0" anchor="t">
            <a:normAutofit/>
          </a:bodyPr>
          <a:lstStyle/>
          <a:p>
            <a:r>
              <a:rPr lang="en-US" sz="2400" dirty="0">
                <a:ea typeface="+mn-lt"/>
                <a:cs typeface="+mn-lt"/>
              </a:rPr>
              <a:t>Speak with confidence and conviction.</a:t>
            </a:r>
            <a:endParaRPr lang="en-US" sz="2400" dirty="0"/>
          </a:p>
          <a:p>
            <a:r>
              <a:rPr lang="en-US" sz="2400" dirty="0">
                <a:ea typeface="+mn-lt"/>
                <a:cs typeface="+mn-lt"/>
              </a:rPr>
              <a:t>Use assertive language to express your opinions and needs.</a:t>
            </a:r>
            <a:endParaRPr lang="en-US" sz="2400" dirty="0"/>
          </a:p>
          <a:p>
            <a:r>
              <a:rPr lang="en-US" sz="2400" dirty="0">
                <a:ea typeface="+mn-lt"/>
                <a:cs typeface="+mn-lt"/>
              </a:rPr>
              <a:t>Maintain good eye contact and a strong posture.</a:t>
            </a:r>
            <a:endParaRPr lang="en-US" sz="2400" dirty="0"/>
          </a:p>
          <a:p>
            <a:r>
              <a:rPr lang="en-US" sz="2400" dirty="0">
                <a:ea typeface="+mn-lt"/>
                <a:cs typeface="+mn-lt"/>
              </a:rPr>
              <a:t>Avoid apologizing excessively or using qualifiers.</a:t>
            </a:r>
            <a:endParaRPr lang="en-US" sz="2400" dirty="0"/>
          </a:p>
          <a:p>
            <a:r>
              <a:rPr lang="en-US" sz="2400" dirty="0">
                <a:ea typeface="+mn-lt"/>
                <a:cs typeface="+mn-lt"/>
              </a:rPr>
              <a:t>Practice assertive communication techniques in everyday interactions.</a:t>
            </a:r>
            <a:endParaRPr lang="en-US" sz="2400" dirty="0"/>
          </a:p>
          <a:p>
            <a:pPr marL="0" indent="0">
              <a:buNone/>
            </a:pPr>
            <a:endParaRPr lang="en-US" sz="2400" dirty="0"/>
          </a:p>
        </p:txBody>
      </p:sp>
    </p:spTree>
    <p:extLst>
      <p:ext uri="{BB962C8B-B14F-4D97-AF65-F5344CB8AC3E}">
        <p14:creationId xmlns:p14="http://schemas.microsoft.com/office/powerpoint/2010/main" xmlns="" val="2968493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stretch>
            <a:fillRect t="-10000" b="-10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09DBA6-EA61-D73B-D9DD-A2489B24FF7C}"/>
              </a:ext>
            </a:extLst>
          </p:cNvPr>
          <p:cNvSpPr>
            <a:spLocks noGrp="1"/>
          </p:cNvSpPr>
          <p:nvPr>
            <p:ph type="title"/>
          </p:nvPr>
        </p:nvSpPr>
        <p:spPr/>
        <p:txBody>
          <a:bodyPr>
            <a:normAutofit/>
          </a:bodyPr>
          <a:lstStyle/>
          <a:p>
            <a:r>
              <a:rPr lang="en-US" sz="4000" b="1" dirty="0">
                <a:ea typeface="+mj-lt"/>
                <a:cs typeface="+mj-lt"/>
              </a:rPr>
              <a:t>Feedback and Validation</a:t>
            </a:r>
            <a:endParaRPr lang="en-US" sz="4000" b="1"/>
          </a:p>
        </p:txBody>
      </p:sp>
      <p:sp>
        <p:nvSpPr>
          <p:cNvPr id="3" name="Content Placeholder 2">
            <a:extLst>
              <a:ext uri="{FF2B5EF4-FFF2-40B4-BE49-F238E27FC236}">
                <a16:creationId xmlns:a16="http://schemas.microsoft.com/office/drawing/2014/main" xmlns="" id="{4BEC482C-A580-994B-1DAF-A2358344372A}"/>
              </a:ext>
            </a:extLst>
          </p:cNvPr>
          <p:cNvSpPr>
            <a:spLocks noGrp="1"/>
          </p:cNvSpPr>
          <p:nvPr>
            <p:ph idx="1"/>
          </p:nvPr>
        </p:nvSpPr>
        <p:spPr/>
        <p:txBody>
          <a:bodyPr vert="horz" lIns="91440" tIns="45720" rIns="91440" bIns="45720" rtlCol="0" anchor="t">
            <a:normAutofit/>
          </a:bodyPr>
          <a:lstStyle/>
          <a:p>
            <a:r>
              <a:rPr lang="en-US" sz="2400" dirty="0">
                <a:ea typeface="+mn-lt"/>
                <a:cs typeface="+mn-lt"/>
              </a:rPr>
              <a:t>Provide constructive feedback that is specific and actionable.</a:t>
            </a:r>
            <a:endParaRPr lang="en-US" sz="2400" b="1" dirty="0"/>
          </a:p>
          <a:p>
            <a:r>
              <a:rPr lang="en-US" sz="2400" dirty="0">
                <a:ea typeface="+mn-lt"/>
                <a:cs typeface="+mn-lt"/>
              </a:rPr>
              <a:t>Focus on behaviors rather than personalities.</a:t>
            </a:r>
            <a:endParaRPr lang="en-US" sz="2400" dirty="0"/>
          </a:p>
          <a:p>
            <a:r>
              <a:rPr lang="en-US" sz="2400" dirty="0">
                <a:ea typeface="+mn-lt"/>
                <a:cs typeface="+mn-lt"/>
              </a:rPr>
              <a:t>Use the "sandwich" approach: start with positive feedback, provide constructive criticism, and end with positive reinforcement.</a:t>
            </a:r>
            <a:endParaRPr lang="en-US" sz="2400"/>
          </a:p>
          <a:p>
            <a:r>
              <a:rPr lang="en-US" sz="2400" dirty="0">
                <a:ea typeface="+mn-lt"/>
                <a:cs typeface="+mn-lt"/>
              </a:rPr>
              <a:t>Acknowledge others' contributions and ideas.</a:t>
            </a:r>
            <a:endParaRPr lang="en-US" sz="2400" dirty="0"/>
          </a:p>
          <a:p>
            <a:r>
              <a:rPr lang="en-US" sz="2400" dirty="0">
                <a:ea typeface="+mn-lt"/>
                <a:cs typeface="+mn-lt"/>
              </a:rPr>
              <a:t>Express appreciation and gratitude for their input.</a:t>
            </a:r>
            <a:endParaRPr lang="en-US" sz="2400"/>
          </a:p>
          <a:p>
            <a:endParaRPr lang="en-US" sz="2400" b="1" dirty="0"/>
          </a:p>
        </p:txBody>
      </p:sp>
    </p:spTree>
    <p:extLst>
      <p:ext uri="{BB962C8B-B14F-4D97-AF65-F5344CB8AC3E}">
        <p14:creationId xmlns:p14="http://schemas.microsoft.com/office/powerpoint/2010/main" xmlns="" val="8274997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xmlns=""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450</Words>
  <Application>Microsoft Office PowerPoint</Application>
  <PresentationFormat>Custom</PresentationFormat>
  <Paragraphs>62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Effective Verbal Communication Techniques </vt:lpstr>
      <vt:lpstr>Clarity and Conciseness</vt:lpstr>
      <vt:lpstr>Active Listening</vt:lpstr>
      <vt:lpstr>Empathy and Understanding</vt:lpstr>
      <vt:lpstr>Tone and Voice Modulation</vt:lpstr>
      <vt:lpstr>Nonverbal Communication</vt:lpstr>
      <vt:lpstr>Asking Effective Questions</vt:lpstr>
      <vt:lpstr>Confidence and Assertiveness</vt:lpstr>
      <vt:lpstr>Feedback and Validation</vt:lpstr>
      <vt:lpstr>Conclusion</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Dell</cp:lastModifiedBy>
  <cp:revision>170</cp:revision>
  <dcterms:created xsi:type="dcterms:W3CDTF">2024-05-08T06:33:55Z</dcterms:created>
  <dcterms:modified xsi:type="dcterms:W3CDTF">2024-05-10T05:43:32Z</dcterms:modified>
</cp:coreProperties>
</file>