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4A135-94A7-4DCD-AE98-EE4E0D6F83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E86CD1-419E-44AC-ADF1-48B9E4BDA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1EF024-E04B-47DC-900D-24CB8BD48054}"/>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5" name="Footer Placeholder 4">
            <a:extLst>
              <a:ext uri="{FF2B5EF4-FFF2-40B4-BE49-F238E27FC236}">
                <a16:creationId xmlns:a16="http://schemas.microsoft.com/office/drawing/2014/main" id="{10B60588-14A5-467A-8AD6-A5D7E82BB4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CB62B0-462C-4F87-A582-23B3AFAE418B}"/>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4058626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D445D-CD51-485F-9CB4-A1960E0864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FFE363-2ABE-4899-958E-2FF0CA203E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DA9C9C-52CE-44B9-9730-0D897920EA22}"/>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5" name="Footer Placeholder 4">
            <a:extLst>
              <a:ext uri="{FF2B5EF4-FFF2-40B4-BE49-F238E27FC236}">
                <a16:creationId xmlns:a16="http://schemas.microsoft.com/office/drawing/2014/main" id="{54F6CD0B-A411-4654-A586-AE139CCB6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AB649-E69F-4F3D-A3FD-853335DF7A45}"/>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74891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A8E7AA-71E4-4AE7-90D1-8D08E4E5E9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C4C353-FEA8-4AF2-8451-A647ABF27F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D3B6E7-5C08-4867-A692-796A8F311A56}"/>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5" name="Footer Placeholder 4">
            <a:extLst>
              <a:ext uri="{FF2B5EF4-FFF2-40B4-BE49-F238E27FC236}">
                <a16:creationId xmlns:a16="http://schemas.microsoft.com/office/drawing/2014/main" id="{0F9EDF6D-BA4E-4118-9565-A023F767F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2F8A6-385B-4823-8522-02A0E46CAEEC}"/>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2635226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711EB-90DD-4628-A596-E91BF2AEDF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93D808-6212-4425-8D33-217C992D5D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6BDFC2-2AAC-4AD4-96E9-7CB632E320ED}"/>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5" name="Footer Placeholder 4">
            <a:extLst>
              <a:ext uri="{FF2B5EF4-FFF2-40B4-BE49-F238E27FC236}">
                <a16:creationId xmlns:a16="http://schemas.microsoft.com/office/drawing/2014/main" id="{ABD003E5-2DEF-482C-8495-366445F27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0D5816-4D35-4B69-A64B-29CEAECDB989}"/>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1718485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E88EC-C8BD-4886-8751-33F3279DAE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5F0540-09F9-45B3-A571-88737E2065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6814EA-C461-4297-BF3E-2DA5F74DF212}"/>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5" name="Footer Placeholder 4">
            <a:extLst>
              <a:ext uri="{FF2B5EF4-FFF2-40B4-BE49-F238E27FC236}">
                <a16:creationId xmlns:a16="http://schemas.microsoft.com/office/drawing/2014/main" id="{A2601441-7B65-4A46-BD30-448B6A86C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3A0D0B-9B27-46F0-8381-F2AF20AA7553}"/>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330648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F1CF-B783-4C40-A030-9C479E0B19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19D29-49ED-4467-92FF-1C497CC3AF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48F86E-D3D6-42C5-AF3E-57050EFCD7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C722D2-D372-48DA-B5C3-DE1EC7B5A8BA}"/>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6" name="Footer Placeholder 5">
            <a:extLst>
              <a:ext uri="{FF2B5EF4-FFF2-40B4-BE49-F238E27FC236}">
                <a16:creationId xmlns:a16="http://schemas.microsoft.com/office/drawing/2014/main" id="{C299FBCE-623C-4053-BCFC-806CFA33FB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942F43-3A79-41FA-8805-42522D28369D}"/>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34934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A432-8F45-4F58-8353-4F9C299DCF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1CE793-D05D-4309-BC0E-1EDAE0C7C1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AD7665-61B2-4145-A5EB-57CE98CDFDD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B45E8B-ED16-4559-8E80-5FCD1C7810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493321-C4F8-4CD8-8DCD-96FB68E3194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F0096A-CBCD-4A63-A0B1-7B703C598D77}"/>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8" name="Footer Placeholder 7">
            <a:extLst>
              <a:ext uri="{FF2B5EF4-FFF2-40B4-BE49-F238E27FC236}">
                <a16:creationId xmlns:a16="http://schemas.microsoft.com/office/drawing/2014/main" id="{83AC00DC-93DD-4E89-9662-32FBB44F71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C85549-AEAA-452E-BBDC-75F5410DC959}"/>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214182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D43E0-6A3F-4986-8A10-9669CCBDD6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E294E9-3A4E-43E7-8E6D-DA37A29C4C21}"/>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4" name="Footer Placeholder 3">
            <a:extLst>
              <a:ext uri="{FF2B5EF4-FFF2-40B4-BE49-F238E27FC236}">
                <a16:creationId xmlns:a16="http://schemas.microsoft.com/office/drawing/2014/main" id="{1C8A93F5-7CA8-4AAE-BCE6-86CE92C709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C62681-990F-403F-9E70-8368BD449795}"/>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327979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400620-5181-4F4C-ACED-50994928359F}"/>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3" name="Footer Placeholder 2">
            <a:extLst>
              <a:ext uri="{FF2B5EF4-FFF2-40B4-BE49-F238E27FC236}">
                <a16:creationId xmlns:a16="http://schemas.microsoft.com/office/drawing/2014/main" id="{85063792-B598-4278-B648-D5B7412983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7C075F-76E5-424F-AF9E-D221DCEECB6D}"/>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597848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1B796-9B49-41AB-84A6-E5861B1CE8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C25325-F347-4E0C-89A7-87DAC1700B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EB616C-B957-4E8F-B2E0-3686FA4798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52050E-0A0F-4608-8B23-2CD6DF61DE73}"/>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6" name="Footer Placeholder 5">
            <a:extLst>
              <a:ext uri="{FF2B5EF4-FFF2-40B4-BE49-F238E27FC236}">
                <a16:creationId xmlns:a16="http://schemas.microsoft.com/office/drawing/2014/main" id="{9A2B7053-94FE-40BD-84DE-62BBE798C1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7C941D-AF6B-4873-BF76-E18A983F96CA}"/>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397498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73C59-00EC-4F4D-B024-3914C17607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1DC0A7-0E12-483C-B044-33595DF185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FB38-629A-459A-9586-F0E87163C4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93AB78-C572-4376-8F91-B1C675439A78}"/>
              </a:ext>
            </a:extLst>
          </p:cNvPr>
          <p:cNvSpPr>
            <a:spLocks noGrp="1"/>
          </p:cNvSpPr>
          <p:nvPr>
            <p:ph type="dt" sz="half" idx="10"/>
          </p:nvPr>
        </p:nvSpPr>
        <p:spPr/>
        <p:txBody>
          <a:bodyPr/>
          <a:lstStyle/>
          <a:p>
            <a:fld id="{49DDA145-7A24-42F0-85E4-287258DDE848}" type="datetimeFigureOut">
              <a:rPr lang="en-US" smtClean="0"/>
              <a:t>5/9/2024</a:t>
            </a:fld>
            <a:endParaRPr lang="en-US"/>
          </a:p>
        </p:txBody>
      </p:sp>
      <p:sp>
        <p:nvSpPr>
          <p:cNvPr id="6" name="Footer Placeholder 5">
            <a:extLst>
              <a:ext uri="{FF2B5EF4-FFF2-40B4-BE49-F238E27FC236}">
                <a16:creationId xmlns:a16="http://schemas.microsoft.com/office/drawing/2014/main" id="{4773FD1D-D8D5-4605-8967-EB78743A94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06EF63-ECB7-45F9-B28B-8C5AB45EF6E5}"/>
              </a:ext>
            </a:extLst>
          </p:cNvPr>
          <p:cNvSpPr>
            <a:spLocks noGrp="1"/>
          </p:cNvSpPr>
          <p:nvPr>
            <p:ph type="sldNum" sz="quarter" idx="12"/>
          </p:nvPr>
        </p:nvSpPr>
        <p:spPr/>
        <p:txBody>
          <a:bodyPr/>
          <a:lstStyle/>
          <a:p>
            <a:fld id="{CFFE4D9C-E7FD-4529-B6D2-F62502C615C6}" type="slidenum">
              <a:rPr lang="en-US" smtClean="0"/>
              <a:t>‹#›</a:t>
            </a:fld>
            <a:endParaRPr lang="en-US"/>
          </a:p>
        </p:txBody>
      </p:sp>
    </p:spTree>
    <p:extLst>
      <p:ext uri="{BB962C8B-B14F-4D97-AF65-F5344CB8AC3E}">
        <p14:creationId xmlns:p14="http://schemas.microsoft.com/office/powerpoint/2010/main" val="97579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CA96D5-4FBD-4C6A-B7F2-4FBF9D323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50089-F740-42E8-AB82-0F3988F8E0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AA9C7F-DDFD-46EC-92EE-868CB152FE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DA145-7A24-42F0-85E4-287258DDE848}" type="datetimeFigureOut">
              <a:rPr lang="en-US" smtClean="0"/>
              <a:t>5/9/2024</a:t>
            </a:fld>
            <a:endParaRPr lang="en-US"/>
          </a:p>
        </p:txBody>
      </p:sp>
      <p:sp>
        <p:nvSpPr>
          <p:cNvPr id="5" name="Footer Placeholder 4">
            <a:extLst>
              <a:ext uri="{FF2B5EF4-FFF2-40B4-BE49-F238E27FC236}">
                <a16:creationId xmlns:a16="http://schemas.microsoft.com/office/drawing/2014/main" id="{F6ECF079-DA50-4F89-B940-5A28F48872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CFFEBE-55C3-45B2-8283-C59A352B7B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E4D9C-E7FD-4529-B6D2-F62502C615C6}" type="slidenum">
              <a:rPr lang="en-US" smtClean="0"/>
              <a:t>‹#›</a:t>
            </a:fld>
            <a:endParaRPr lang="en-US"/>
          </a:p>
        </p:txBody>
      </p:sp>
    </p:spTree>
    <p:extLst>
      <p:ext uri="{BB962C8B-B14F-4D97-AF65-F5344CB8AC3E}">
        <p14:creationId xmlns:p14="http://schemas.microsoft.com/office/powerpoint/2010/main" val="400830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D8005-9888-4185-9E68-B0D24B4CA756}"/>
              </a:ext>
            </a:extLst>
          </p:cNvPr>
          <p:cNvSpPr>
            <a:spLocks noGrp="1"/>
          </p:cNvSpPr>
          <p:nvPr>
            <p:ph type="title"/>
          </p:nvPr>
        </p:nvSpPr>
        <p:spPr>
          <a:xfrm>
            <a:off x="586410" y="5182911"/>
            <a:ext cx="10515600" cy="1325563"/>
          </a:xfrm>
        </p:spPr>
        <p:txBody>
          <a:bodyPr>
            <a:normAutofit fontScale="90000"/>
          </a:bodyPr>
          <a:lstStyle/>
          <a:p>
            <a:pPr algn="ctr"/>
            <a:r>
              <a:rPr lang="en-US" dirty="0"/>
              <a:t>MADE BY</a:t>
            </a:r>
            <a:br>
              <a:rPr lang="en-US" dirty="0"/>
            </a:br>
            <a:r>
              <a:rPr lang="en-US" dirty="0"/>
              <a:t>ASSISTANT PROFESSOR</a:t>
            </a:r>
            <a:br>
              <a:rPr lang="en-US" dirty="0"/>
            </a:br>
            <a:r>
              <a:rPr lang="en-US" dirty="0"/>
              <a:t>DR. SAJJAN SINGH RATHORE</a:t>
            </a:r>
          </a:p>
        </p:txBody>
      </p:sp>
      <p:sp>
        <p:nvSpPr>
          <p:cNvPr id="3" name="Rectangle 2">
            <a:extLst>
              <a:ext uri="{FF2B5EF4-FFF2-40B4-BE49-F238E27FC236}">
                <a16:creationId xmlns:a16="http://schemas.microsoft.com/office/drawing/2014/main" id="{3B7FF49F-40CA-4E9B-8336-86D89F761DAD}"/>
              </a:ext>
            </a:extLst>
          </p:cNvPr>
          <p:cNvSpPr/>
          <p:nvPr/>
        </p:nvSpPr>
        <p:spPr>
          <a:xfrm>
            <a:off x="198783" y="2483126"/>
            <a:ext cx="11794434" cy="2400657"/>
          </a:xfrm>
          <a:prstGeom prst="rect">
            <a:avLst/>
          </a:prstGeom>
          <a:ln>
            <a:solidFill>
              <a:srgbClr val="FF0000"/>
            </a:solidFill>
          </a:ln>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7500" dirty="0">
                <a:ln w="0"/>
                <a:solidFill>
                  <a:srgbClr val="FF0000"/>
                </a:solidFill>
                <a:effectLst>
                  <a:outerShdw blurRad="60007" dist="310007" dir="7680000" sy="30000" kx="1300200" algn="ctr" rotWithShape="0">
                    <a:prstClr val="black">
                      <a:alpha val="32000"/>
                    </a:prstClr>
                  </a:outerShdw>
                </a:effectLst>
              </a:rPr>
              <a:t>MADHAV</a:t>
            </a:r>
            <a:r>
              <a:rPr lang="en-US" sz="7500" dirty="0">
                <a:ln w="0"/>
                <a:solidFill>
                  <a:schemeClr val="accent1"/>
                </a:solidFill>
                <a:effectLst>
                  <a:outerShdw blurRad="60007" dist="310007" dir="7680000" sy="30000" kx="1300200" algn="ctr" rotWithShape="0">
                    <a:prstClr val="black">
                      <a:alpha val="32000"/>
                    </a:prstClr>
                  </a:outerShdw>
                </a:effectLst>
              </a:rPr>
              <a:t> </a:t>
            </a:r>
            <a:r>
              <a:rPr lang="en-US" sz="7500" dirty="0">
                <a:ln w="0"/>
                <a:solidFill>
                  <a:schemeClr val="tx1"/>
                </a:solidFill>
                <a:effectLst>
                  <a:outerShdw blurRad="60007" dist="310007" dir="7680000" sy="30000" kx="1300200" algn="ctr" rotWithShape="0">
                    <a:prstClr val="black">
                      <a:alpha val="32000"/>
                    </a:prstClr>
                  </a:outerShdw>
                </a:effectLst>
              </a:rPr>
              <a:t>UNIVERSITY</a:t>
            </a:r>
          </a:p>
          <a:p>
            <a:pPr algn="ctr"/>
            <a:r>
              <a:rPr lang="en-US" sz="7500" dirty="0">
                <a:ln w="0"/>
                <a:solidFill>
                  <a:schemeClr val="accent1"/>
                </a:solidFill>
                <a:effectLst>
                  <a:outerShdw blurRad="38100" dist="25400" dir="5400000" algn="ctr" rotWithShape="0">
                    <a:srgbClr val="6E747A">
                      <a:alpha val="43000"/>
                    </a:srgbClr>
                  </a:outerShdw>
                </a:effectLst>
              </a:rPr>
              <a:t>PINDWARA, ABU-ROAD</a:t>
            </a:r>
          </a:p>
        </p:txBody>
      </p:sp>
      <p:sp>
        <p:nvSpPr>
          <p:cNvPr id="4" name="Flowchart: Punched Tape 3">
            <a:extLst>
              <a:ext uri="{FF2B5EF4-FFF2-40B4-BE49-F238E27FC236}">
                <a16:creationId xmlns:a16="http://schemas.microsoft.com/office/drawing/2014/main" id="{82094EB5-20CB-4D60-930F-0336EE67A1C8}"/>
              </a:ext>
            </a:extLst>
          </p:cNvPr>
          <p:cNvSpPr/>
          <p:nvPr/>
        </p:nvSpPr>
        <p:spPr>
          <a:xfrm>
            <a:off x="13172661" y="3220278"/>
            <a:ext cx="45719" cy="45719"/>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798F125-830D-490F-B646-1891EA8BBA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4540" y="254276"/>
            <a:ext cx="2822920" cy="2228850"/>
          </a:xfrm>
          <a:prstGeom prst="rect">
            <a:avLst/>
          </a:prstGeom>
        </p:spPr>
      </p:pic>
    </p:spTree>
    <p:extLst>
      <p:ext uri="{BB962C8B-B14F-4D97-AF65-F5344CB8AC3E}">
        <p14:creationId xmlns:p14="http://schemas.microsoft.com/office/powerpoint/2010/main" val="1857750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E6709CD-B1CF-4C9B-819B-B1DD2B7649D0}"/>
              </a:ext>
            </a:extLst>
          </p:cNvPr>
          <p:cNvSpPr>
            <a:spLocks noGrp="1"/>
          </p:cNvSpPr>
          <p:nvPr>
            <p:ph type="subTitle" idx="1"/>
          </p:nvPr>
        </p:nvSpPr>
        <p:spPr>
          <a:xfrm>
            <a:off x="106017" y="1377063"/>
            <a:ext cx="11766352" cy="1655762"/>
          </a:xfrm>
        </p:spPr>
        <p:txBody>
          <a:bodyPr>
            <a:normAutofit/>
          </a:bodyPr>
          <a:lstStyle/>
          <a:p>
            <a:pPr algn="l"/>
            <a:r>
              <a:rPr lang="hi-IN" altLang="en-US" sz="2200" dirty="0">
                <a:latin typeface="-apple-system"/>
              </a:rPr>
              <a:t>इस प्रकार </a:t>
            </a:r>
            <a:r>
              <a:rPr lang="en-US" altLang="en-US" sz="2200" dirty="0">
                <a:latin typeface="-apple-system"/>
                <a:cs typeface="Mangal" panose="02040503050203030202" pitchFamily="18" charset="0"/>
              </a:rPr>
              <a:t>1857</a:t>
            </a:r>
            <a:r>
              <a:rPr lang="hi-IN" altLang="en-US" sz="2200" dirty="0">
                <a:latin typeface="-apple-system"/>
              </a:rPr>
              <a:t> की क्रांति का अंत हुआ। ये पहली भयंकर चुनौती थी जिससे पार पाने में अग्रेजों को एड़ी चोटी का जोर लगाना पड़ा। क्रंति यद्पि असफल रही लेकिन इसके परिणाम सकारात्मक रहे। इसने अंग्रेजों की नीतियों में परिवर्तन की आधारशिला रखी। भारतीयों में आजादी के लिए प्रेरणास्रोत के रूप में </a:t>
            </a:r>
            <a:r>
              <a:rPr lang="en-US" altLang="en-US" sz="2200" dirty="0">
                <a:latin typeface="-apple-system"/>
                <a:cs typeface="Mangal" panose="02040503050203030202" pitchFamily="18" charset="0"/>
              </a:rPr>
              <a:t>1857</a:t>
            </a:r>
            <a:r>
              <a:rPr lang="hi-IN" altLang="en-US" sz="2200" dirty="0">
                <a:latin typeface="-apple-system"/>
              </a:rPr>
              <a:t> की क्रांति ने पथप्रदर्शक का काम किया।</a:t>
            </a:r>
            <a:endParaRPr lang="en-US" sz="2200" dirty="0"/>
          </a:p>
        </p:txBody>
      </p:sp>
      <p:sp>
        <p:nvSpPr>
          <p:cNvPr id="4" name="Rectangle 1">
            <a:extLst>
              <a:ext uri="{FF2B5EF4-FFF2-40B4-BE49-F238E27FC236}">
                <a16:creationId xmlns:a16="http://schemas.microsoft.com/office/drawing/2014/main" id="{A5E10B30-00D2-4366-BECB-7F76447B5BB9}"/>
              </a:ext>
            </a:extLst>
          </p:cNvPr>
          <p:cNvSpPr>
            <a:spLocks noGrp="1" noChangeArrowheads="1"/>
          </p:cNvSpPr>
          <p:nvPr>
            <p:ph type="ctrTitle"/>
          </p:nvPr>
        </p:nvSpPr>
        <p:spPr bwMode="auto">
          <a:xfrm>
            <a:off x="319631" y="576844"/>
            <a:ext cx="3006666" cy="80021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apple-system"/>
                <a:cs typeface="Mangal" panose="02040503050203030202" pitchFamily="18" charset="0"/>
              </a:rPr>
              <a:t>	</a:t>
            </a:r>
            <a:r>
              <a:rPr kumimoji="0" lang="hi-IN" altLang="en-US" sz="2800" b="1" i="0" u="sng" strike="noStrike" cap="none" normalizeH="0" baseline="0" dirty="0">
                <a:ln>
                  <a:noFill/>
                </a:ln>
                <a:solidFill>
                  <a:schemeClr val="tx1"/>
                </a:solidFill>
                <a:effectLst/>
                <a:latin typeface="-apple-system"/>
                <a:cs typeface="Mangal" panose="02040503050203030202" pitchFamily="18" charset="0"/>
              </a:rPr>
              <a:t>निष्कर्ष</a:t>
            </a:r>
            <a:r>
              <a:rPr kumimoji="0" lang="en-US" altLang="en-US" sz="2800" b="1" i="0" u="sng" strike="noStrike" cap="none" normalizeH="0" baseline="0" dirty="0">
                <a:ln>
                  <a:noFill/>
                </a:ln>
                <a:solidFill>
                  <a:schemeClr val="tx1"/>
                </a:solidFill>
                <a:effectLst/>
                <a:latin typeface="-apple-system"/>
                <a:cs typeface="Mangal" panose="02040503050203030202" pitchFamily="18" charset="0"/>
              </a:rPr>
              <a:t>:-</a:t>
            </a:r>
            <a:r>
              <a:rPr kumimoji="0" lang="en-US" altLang="en-US" sz="2100" b="1" i="0" u="none" strike="noStrike" cap="none" normalizeH="0" baseline="0" dirty="0">
                <a:ln>
                  <a:noFill/>
                </a:ln>
                <a:solidFill>
                  <a:schemeClr val="tx1"/>
                </a:solidFill>
                <a:effectLst/>
                <a:latin typeface="-apple-system"/>
                <a:cs typeface="Mangal" panose="02040503050203030202" pitchFamily="18" charset="0"/>
              </a:rPr>
              <a:t> </a:t>
            </a:r>
            <a:r>
              <a:rPr kumimoji="0" lang="en-US" altLang="en-US" sz="1100" b="0" i="0" u="none" strike="noStrike" cap="none" normalizeH="0" baseline="0" dirty="0">
                <a:ln>
                  <a:noFill/>
                </a:ln>
                <a:solidFill>
                  <a:schemeClr val="tx1"/>
                </a:solidFill>
                <a:effectLst/>
                <a:latin typeface="-apple-system"/>
              </a:rPr>
              <a:t>   </a:t>
            </a:r>
            <a:br>
              <a:rPr kumimoji="0" lang="en-US" altLang="en-US" sz="1100" b="0" i="0" u="none" strike="noStrike" cap="none" normalizeH="0" baseline="0" dirty="0">
                <a:ln>
                  <a:noFill/>
                </a:ln>
                <a:solidFill>
                  <a:schemeClr val="tx1"/>
                </a:solidFill>
                <a:effectLst/>
                <a:latin typeface="-apple-system"/>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30991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21090-8DEC-4FF9-BA23-98EC05538341}"/>
              </a:ext>
            </a:extLst>
          </p:cNvPr>
          <p:cNvSpPr>
            <a:spLocks noGrp="1"/>
          </p:cNvSpPr>
          <p:nvPr>
            <p:ph type="ctrTitle"/>
          </p:nvPr>
        </p:nvSpPr>
        <p:spPr>
          <a:xfrm>
            <a:off x="1524000" y="1854201"/>
            <a:ext cx="9144000" cy="584199"/>
          </a:xfrm>
        </p:spPr>
        <p:txBody>
          <a:bodyPr>
            <a:normAutofit fontScale="90000"/>
          </a:bodyPr>
          <a:lstStyle/>
          <a:p>
            <a:r>
              <a:rPr lang="hi-IN" b="1" dirty="0"/>
              <a:t>1857 की क्रांति</a:t>
            </a:r>
            <a:br>
              <a:rPr lang="hi-IN" b="1" dirty="0"/>
            </a:br>
            <a:r>
              <a:rPr lang="en-US" dirty="0"/>
              <a:t> </a:t>
            </a:r>
          </a:p>
        </p:txBody>
      </p:sp>
      <p:sp>
        <p:nvSpPr>
          <p:cNvPr id="3" name="Subtitle 2">
            <a:extLst>
              <a:ext uri="{FF2B5EF4-FFF2-40B4-BE49-F238E27FC236}">
                <a16:creationId xmlns:a16="http://schemas.microsoft.com/office/drawing/2014/main" id="{BB0B9775-B824-4173-8FCB-2C3544D0CDED}"/>
              </a:ext>
            </a:extLst>
          </p:cNvPr>
          <p:cNvSpPr>
            <a:spLocks noGrp="1"/>
          </p:cNvSpPr>
          <p:nvPr>
            <p:ph type="subTitle" idx="1"/>
          </p:nvPr>
        </p:nvSpPr>
        <p:spPr>
          <a:xfrm>
            <a:off x="145775" y="1603513"/>
            <a:ext cx="11953460" cy="5128591"/>
          </a:xfrm>
        </p:spPr>
        <p:txBody>
          <a:bodyPr>
            <a:normAutofit fontScale="92500" lnSpcReduction="20000"/>
          </a:bodyPr>
          <a:lstStyle/>
          <a:p>
            <a:pPr algn="l">
              <a:lnSpc>
                <a:spcPct val="120000"/>
              </a:lnSpc>
            </a:pPr>
            <a:r>
              <a:rPr lang="hi-IN" sz="2100" dirty="0"/>
              <a:t>1857 का भारतीय विद्रोह भारत में ब्रिटिश ईस्ट इंडिया कंपनी के शासन के खिलाफ एक व्यापक लेकिन असफल विद्रोह था जिसने ब्रिटिश राज की ओर से एक संप्रभु शक्ति के रूप में कार्य किया।</a:t>
            </a:r>
          </a:p>
          <a:p>
            <a:pPr algn="l"/>
            <a:r>
              <a:rPr lang="hi-IN" b="1" u="sng" dirty="0"/>
              <a:t>विद्रोह</a:t>
            </a:r>
            <a:r>
              <a:rPr lang="en-US" b="1" u="sng" dirty="0"/>
              <a:t>:-</a:t>
            </a:r>
            <a:endParaRPr lang="hi-IN" u="sng" dirty="0"/>
          </a:p>
          <a:p>
            <a:pPr algn="l"/>
            <a:r>
              <a:rPr lang="en-US" sz="2100" dirty="0"/>
              <a:t>1. </a:t>
            </a:r>
            <a:r>
              <a:rPr lang="hi-IN" sz="2100" dirty="0"/>
              <a:t>यह ब्रिटिश ईस्ट इंडिया कंपनी के खिलाफ संगठित प्रतिरोध की पहली अभिव्यक्ति थी।</a:t>
            </a:r>
          </a:p>
          <a:p>
            <a:pPr algn="l"/>
            <a:r>
              <a:rPr lang="en-US" sz="2100" dirty="0"/>
              <a:t>2. </a:t>
            </a:r>
            <a:r>
              <a:rPr lang="hi-IN" sz="2100" dirty="0"/>
              <a:t>यह ब्रिटिश ईस्ट इंडिया कंपनी की सेना के सिपाहियों के विद्रोह के रूप में शुरू हुआ, लेकिन जनता की भागीदारी भी </a:t>
            </a:r>
            <a:r>
              <a:rPr lang="en-US" sz="2100" dirty="0"/>
              <a:t> </a:t>
            </a:r>
          </a:p>
          <a:p>
            <a:pPr algn="l"/>
            <a:r>
              <a:rPr lang="en-US" sz="2100" dirty="0"/>
              <a:t>       </a:t>
            </a:r>
            <a:r>
              <a:rPr lang="hi-IN" sz="2100" dirty="0"/>
              <a:t>इसने हासिल कर ली।</a:t>
            </a:r>
          </a:p>
          <a:p>
            <a:pPr algn="l"/>
            <a:r>
              <a:rPr lang="en-US" sz="2100" dirty="0"/>
              <a:t>3. </a:t>
            </a:r>
            <a:r>
              <a:rPr lang="hi-IN" sz="2100" dirty="0"/>
              <a:t>विद्रोह को कई नामों से जाना जाता है: सिपाही विद्रोह (ब्रिटिश इतिहासकारों द्वारा), भारतीय विद्रोह, महान विद्रोह </a:t>
            </a:r>
            <a:r>
              <a:rPr lang="en-US" sz="2100" dirty="0"/>
              <a:t>  </a:t>
            </a:r>
          </a:p>
          <a:p>
            <a:pPr algn="l"/>
            <a:r>
              <a:rPr lang="en-US" sz="2100" dirty="0"/>
              <a:t>     </a:t>
            </a:r>
            <a:r>
              <a:rPr lang="hi-IN" sz="2100" dirty="0"/>
              <a:t>(भारतीय इतिहासकारों द्वारा), 1857 का विद्रोह, भारतीय विद्रोह और स्वतंत्रता का पहला युद्ध (विनायक दामोदर </a:t>
            </a:r>
            <a:r>
              <a:rPr lang="en-US" sz="2100" dirty="0"/>
              <a:t> </a:t>
            </a:r>
          </a:p>
          <a:p>
            <a:pPr algn="l"/>
            <a:r>
              <a:rPr lang="en-US" sz="2100" dirty="0"/>
              <a:t>       </a:t>
            </a:r>
            <a:r>
              <a:rPr lang="hi-IN" sz="2100" dirty="0"/>
              <a:t>सावरकर द्वारा)।</a:t>
            </a:r>
            <a:endParaRPr lang="en-US" sz="2100" dirty="0"/>
          </a:p>
          <a:p>
            <a:pPr algn="l">
              <a:lnSpc>
                <a:spcPct val="110000"/>
              </a:lnSpc>
            </a:pPr>
            <a:r>
              <a:rPr lang="en-US" sz="2100" dirty="0"/>
              <a:t>          </a:t>
            </a:r>
            <a:r>
              <a:rPr lang="hi-IN" sz="2100" dirty="0"/>
              <a:t>लॉर्ड कैनिंग के गवर्नर-जनरल के रूप में शासन करने के दौरान ही 1857 ई. की महान क्रान्ति हुई। 1857 की क्रांति की शुरुआत </a:t>
            </a:r>
            <a:r>
              <a:rPr lang="hi-IN" sz="2100" b="1" dirty="0"/>
              <a:t>10 मई, 1857 ई. </a:t>
            </a:r>
            <a:r>
              <a:rPr lang="hi-IN" sz="2100" dirty="0"/>
              <a:t>को</a:t>
            </a:r>
            <a:r>
              <a:rPr lang="hi-IN" sz="2100" b="1" dirty="0"/>
              <a:t> मेरठ </a:t>
            </a:r>
            <a:r>
              <a:rPr lang="hi-IN" sz="2100" dirty="0"/>
              <a:t>से हुई थी, जो धीरे-धीरे कानपुर, बरेली, झांसी, दिल्ली, अवध आदि स्थानों पर फैल गया। इस क्रान्ति की शुरुआत तो एक सैन्य विद्रोह के रूप में हुई, परन्तु कालान्तर में उसका स्वरूप बदल कर ब्रिटिश सत्ता के विरुद्ध एक जनव्यापी विद्रोह के रूप में हो गया, जिसे </a:t>
            </a:r>
            <a:r>
              <a:rPr lang="hi-IN" sz="2100" b="1" dirty="0"/>
              <a:t>भारत का प्रथम</a:t>
            </a:r>
            <a:r>
              <a:rPr lang="en-US" sz="2100" b="1" dirty="0"/>
              <a:t> </a:t>
            </a:r>
            <a:r>
              <a:rPr lang="hi-IN" sz="2100" b="1" dirty="0"/>
              <a:t>स्वतन्त्रता संग्राम</a:t>
            </a:r>
            <a:r>
              <a:rPr lang="hi-IN" sz="2100" dirty="0"/>
              <a:t> कहा गया।</a:t>
            </a:r>
            <a:endParaRPr lang="en-US" sz="2100" dirty="0"/>
          </a:p>
          <a:p>
            <a:pPr algn="l">
              <a:lnSpc>
                <a:spcPct val="110000"/>
              </a:lnSpc>
            </a:pPr>
            <a:r>
              <a:rPr lang="en-US" sz="2100" dirty="0"/>
              <a:t>       </a:t>
            </a:r>
            <a:endParaRPr lang="en-US" sz="2100" b="1" u="sng" dirty="0"/>
          </a:p>
          <a:p>
            <a:pPr algn="l">
              <a:lnSpc>
                <a:spcPct val="110000"/>
              </a:lnSpc>
            </a:pPr>
            <a:endParaRPr lang="en-US" sz="1900" b="1" u="sng" dirty="0"/>
          </a:p>
          <a:p>
            <a:pPr algn="l">
              <a:lnSpc>
                <a:spcPct val="110000"/>
              </a:lnSpc>
            </a:pPr>
            <a:endParaRPr lang="en-US" sz="1900" b="1" u="sng" dirty="0"/>
          </a:p>
          <a:p>
            <a:pPr algn="l"/>
            <a:endParaRPr lang="hi-IN" b="1" u="sng" dirty="0"/>
          </a:p>
          <a:p>
            <a:pPr algn="l"/>
            <a:endParaRPr lang="en-US" sz="2000" u="sng" dirty="0"/>
          </a:p>
          <a:p>
            <a:pPr algn="l"/>
            <a:endParaRPr lang="en-US" sz="2000" dirty="0"/>
          </a:p>
        </p:txBody>
      </p:sp>
    </p:spTree>
    <p:extLst>
      <p:ext uri="{BB962C8B-B14F-4D97-AF65-F5344CB8AC3E}">
        <p14:creationId xmlns:p14="http://schemas.microsoft.com/office/powerpoint/2010/main" val="141493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E37B9-45F6-41C9-9575-BA0C816F825C}"/>
              </a:ext>
            </a:extLst>
          </p:cNvPr>
          <p:cNvSpPr>
            <a:spLocks noGrp="1"/>
          </p:cNvSpPr>
          <p:nvPr>
            <p:ph type="title"/>
          </p:nvPr>
        </p:nvSpPr>
        <p:spPr>
          <a:xfrm>
            <a:off x="838200" y="365125"/>
            <a:ext cx="6238461" cy="708301"/>
          </a:xfrm>
        </p:spPr>
        <p:txBody>
          <a:bodyPr>
            <a:normAutofit fontScale="90000"/>
          </a:bodyPr>
          <a:lstStyle/>
          <a:p>
            <a:r>
              <a:rPr lang="hi-IN" b="1" dirty="0"/>
              <a:t>1857 की क्रांति का स्वरूप </a:t>
            </a:r>
            <a:endParaRPr lang="en-US" dirty="0"/>
          </a:p>
        </p:txBody>
      </p:sp>
      <p:sp>
        <p:nvSpPr>
          <p:cNvPr id="3" name="Content Placeholder 2">
            <a:extLst>
              <a:ext uri="{FF2B5EF4-FFF2-40B4-BE49-F238E27FC236}">
                <a16:creationId xmlns:a16="http://schemas.microsoft.com/office/drawing/2014/main" id="{0336F1B2-4B92-4359-A9FB-5E22E97731A8}"/>
              </a:ext>
            </a:extLst>
          </p:cNvPr>
          <p:cNvSpPr>
            <a:spLocks noGrp="1"/>
          </p:cNvSpPr>
          <p:nvPr>
            <p:ph idx="1"/>
          </p:nvPr>
        </p:nvSpPr>
        <p:spPr>
          <a:xfrm>
            <a:off x="159027" y="1073426"/>
            <a:ext cx="11807686" cy="5539409"/>
          </a:xfrm>
        </p:spPr>
        <p:txBody>
          <a:bodyPr>
            <a:normAutofit/>
          </a:bodyPr>
          <a:lstStyle/>
          <a:p>
            <a:r>
              <a:rPr lang="hi-IN" sz="2000" dirty="0"/>
              <a:t>इतिहासकारों ने 1857 की क्रांति के स्वरूप के विषय में भिन्न-भिन्न मत प्रकट किये हैं </a:t>
            </a:r>
          </a:p>
          <a:p>
            <a:pPr marL="514350" indent="-514350">
              <a:buFont typeface="+mj-lt"/>
              <a:buAutoNum type="arabicPeriod"/>
            </a:pPr>
            <a:r>
              <a:rPr lang="hi-IN" sz="2200" dirty="0"/>
              <a:t>यह</a:t>
            </a:r>
            <a:r>
              <a:rPr lang="en-US" sz="2200" dirty="0"/>
              <a:t> </a:t>
            </a:r>
            <a:r>
              <a:rPr lang="hi-IN" sz="2200" dirty="0"/>
              <a:t>एक</a:t>
            </a:r>
            <a:r>
              <a:rPr lang="en-US" sz="2200" dirty="0"/>
              <a:t> </a:t>
            </a:r>
            <a:r>
              <a:rPr lang="hi-IN" sz="2200" dirty="0"/>
              <a:t>सैनिक</a:t>
            </a:r>
            <a:r>
              <a:rPr lang="en-US" sz="2200" dirty="0"/>
              <a:t> </a:t>
            </a:r>
            <a:r>
              <a:rPr lang="hi-IN" sz="2200" dirty="0"/>
              <a:t>विद्रोह</a:t>
            </a:r>
            <a:r>
              <a:rPr lang="en-US" sz="2200" dirty="0"/>
              <a:t> </a:t>
            </a:r>
            <a:r>
              <a:rPr lang="hi-IN" sz="2200" dirty="0"/>
              <a:t>था</a:t>
            </a:r>
            <a:endParaRPr lang="en-US" sz="2200" dirty="0"/>
          </a:p>
          <a:p>
            <a:pPr marL="514350" indent="-514350">
              <a:buFont typeface="+mj-lt"/>
              <a:buAutoNum type="arabicPeriod"/>
            </a:pPr>
            <a:r>
              <a:rPr lang="hi-IN" sz="2200" dirty="0"/>
              <a:t>सरकार</a:t>
            </a:r>
            <a:r>
              <a:rPr lang="en-US" sz="2200" dirty="0"/>
              <a:t> </a:t>
            </a:r>
            <a:r>
              <a:rPr lang="hi-IN" sz="2200" dirty="0"/>
              <a:t>के</a:t>
            </a:r>
            <a:r>
              <a:rPr lang="en-US" sz="2200" dirty="0"/>
              <a:t> </a:t>
            </a:r>
            <a:r>
              <a:rPr lang="hi-IN" sz="2200" dirty="0"/>
              <a:t>विरुद्ध</a:t>
            </a:r>
            <a:r>
              <a:rPr lang="en-US" sz="2200" dirty="0"/>
              <a:t> </a:t>
            </a:r>
            <a:r>
              <a:rPr lang="hi-IN" sz="2200" dirty="0"/>
              <a:t>भारतीय</a:t>
            </a:r>
            <a:r>
              <a:rPr lang="en-US" sz="2200" dirty="0"/>
              <a:t> </a:t>
            </a:r>
            <a:r>
              <a:rPr lang="hi-IN" sz="2200" dirty="0"/>
              <a:t>सेना</a:t>
            </a:r>
            <a:r>
              <a:rPr lang="en-US" sz="2200" dirty="0"/>
              <a:t> </a:t>
            </a:r>
            <a:r>
              <a:rPr lang="hi-IN" sz="2200" dirty="0"/>
              <a:t>विद्रोह</a:t>
            </a:r>
            <a:r>
              <a:rPr lang="en-US" sz="2200" dirty="0"/>
              <a:t> </a:t>
            </a:r>
            <a:r>
              <a:rPr lang="hi-IN" sz="2200" dirty="0"/>
              <a:t>था</a:t>
            </a:r>
            <a:endParaRPr lang="en-US" sz="2200" dirty="0"/>
          </a:p>
          <a:p>
            <a:pPr marL="514350" indent="-514350">
              <a:buFont typeface="+mj-lt"/>
              <a:buAutoNum type="arabicPeriod"/>
            </a:pPr>
            <a:r>
              <a:rPr lang="hi-IN" sz="2200" dirty="0"/>
              <a:t>यह</a:t>
            </a:r>
            <a:r>
              <a:rPr lang="en-US" sz="2200" dirty="0"/>
              <a:t> </a:t>
            </a:r>
            <a:r>
              <a:rPr lang="hi-IN" sz="2200" dirty="0"/>
              <a:t>धर्मांधों</a:t>
            </a:r>
            <a:r>
              <a:rPr lang="en-US" sz="2200" dirty="0"/>
              <a:t> </a:t>
            </a:r>
            <a:r>
              <a:rPr lang="hi-IN" sz="2200" dirty="0"/>
              <a:t>का</a:t>
            </a:r>
            <a:r>
              <a:rPr lang="en-US" sz="2200" dirty="0"/>
              <a:t> </a:t>
            </a:r>
            <a:r>
              <a:rPr lang="hi-IN" sz="2200" dirty="0"/>
              <a:t>ईसाइयों</a:t>
            </a:r>
            <a:r>
              <a:rPr lang="en-US" sz="2200" dirty="0"/>
              <a:t> </a:t>
            </a:r>
            <a:r>
              <a:rPr lang="hi-IN" sz="2200" dirty="0"/>
              <a:t>के</a:t>
            </a:r>
            <a:r>
              <a:rPr lang="en-US" sz="2200" dirty="0"/>
              <a:t> </a:t>
            </a:r>
            <a:r>
              <a:rPr lang="hi-IN" sz="2200" dirty="0"/>
              <a:t>विरुद्ध</a:t>
            </a:r>
            <a:r>
              <a:rPr lang="en-US" sz="2200" dirty="0"/>
              <a:t> </a:t>
            </a:r>
            <a:r>
              <a:rPr lang="hi-IN" sz="2200" dirty="0"/>
              <a:t>युद्ध</a:t>
            </a:r>
            <a:r>
              <a:rPr lang="en-US" sz="2200" dirty="0"/>
              <a:t> </a:t>
            </a:r>
            <a:r>
              <a:rPr lang="hi-IN" sz="2200" dirty="0"/>
              <a:t>था</a:t>
            </a:r>
          </a:p>
          <a:p>
            <a:pPr marL="514350" indent="-514350">
              <a:buFont typeface="+mj-lt"/>
              <a:buAutoNum type="arabicPeriod"/>
            </a:pPr>
            <a:r>
              <a:rPr lang="hi-IN" sz="2200" dirty="0"/>
              <a:t>यह</a:t>
            </a:r>
            <a:r>
              <a:rPr lang="en-US" sz="2200" dirty="0"/>
              <a:t> </a:t>
            </a:r>
            <a:r>
              <a:rPr lang="hi-IN" sz="2200" dirty="0"/>
              <a:t>बर्बरता</a:t>
            </a:r>
            <a:r>
              <a:rPr lang="en-US" sz="2200" dirty="0"/>
              <a:t> </a:t>
            </a:r>
            <a:r>
              <a:rPr lang="hi-IN" sz="2200" dirty="0"/>
              <a:t>तथा</a:t>
            </a:r>
            <a:r>
              <a:rPr lang="en-US" sz="2200" dirty="0"/>
              <a:t> </a:t>
            </a:r>
            <a:r>
              <a:rPr lang="hi-IN" sz="2200" dirty="0"/>
              <a:t>सभ्यता</a:t>
            </a:r>
            <a:r>
              <a:rPr lang="en-US" sz="2200" dirty="0"/>
              <a:t> </a:t>
            </a:r>
            <a:r>
              <a:rPr lang="hi-IN" sz="2200" dirty="0"/>
              <a:t>के</a:t>
            </a:r>
            <a:r>
              <a:rPr lang="en-US" sz="2200" dirty="0"/>
              <a:t> </a:t>
            </a:r>
            <a:r>
              <a:rPr lang="hi-IN" sz="2200" dirty="0"/>
              <a:t>बीच</a:t>
            </a:r>
            <a:r>
              <a:rPr lang="en-US" sz="2200" dirty="0"/>
              <a:t> </a:t>
            </a:r>
            <a:r>
              <a:rPr lang="hi-IN" sz="2200" dirty="0"/>
              <a:t>युद्ध</a:t>
            </a:r>
            <a:r>
              <a:rPr lang="en-US" sz="2200" dirty="0"/>
              <a:t> </a:t>
            </a:r>
            <a:r>
              <a:rPr lang="hi-IN" sz="2200" dirty="0"/>
              <a:t>था</a:t>
            </a:r>
          </a:p>
          <a:p>
            <a:pPr marL="514350" indent="-514350">
              <a:buFont typeface="+mj-lt"/>
              <a:buAutoNum type="arabicPeriod"/>
            </a:pPr>
            <a:r>
              <a:rPr lang="hi-IN" sz="2200" dirty="0"/>
              <a:t>यह</a:t>
            </a:r>
            <a:r>
              <a:rPr lang="en-US" sz="2200" dirty="0"/>
              <a:t> </a:t>
            </a:r>
            <a:r>
              <a:rPr lang="hi-IN" sz="2200" dirty="0"/>
              <a:t>हिन्दू-मुस्लिम</a:t>
            </a:r>
            <a:r>
              <a:rPr lang="en-US" sz="2200" dirty="0"/>
              <a:t> </a:t>
            </a:r>
            <a:r>
              <a:rPr lang="hi-IN" sz="2200" dirty="0"/>
              <a:t>षणयंत्र</a:t>
            </a:r>
            <a:r>
              <a:rPr lang="en-US" sz="2200" dirty="0"/>
              <a:t> </a:t>
            </a:r>
            <a:r>
              <a:rPr lang="hi-IN" sz="2200" dirty="0"/>
              <a:t>था </a:t>
            </a:r>
          </a:p>
          <a:p>
            <a:pPr marL="514350" indent="-514350">
              <a:buFont typeface="+mj-lt"/>
              <a:buAutoNum type="arabicPeriod"/>
            </a:pPr>
            <a:r>
              <a:rPr lang="hi-IN" sz="2200" dirty="0"/>
              <a:t>यह</a:t>
            </a:r>
            <a:r>
              <a:rPr lang="en-US" sz="2200" dirty="0"/>
              <a:t> </a:t>
            </a:r>
            <a:r>
              <a:rPr lang="hi-IN" sz="2200" dirty="0"/>
              <a:t>एक</a:t>
            </a:r>
            <a:r>
              <a:rPr lang="en-US" sz="2200" dirty="0"/>
              <a:t> </a:t>
            </a:r>
            <a:r>
              <a:rPr lang="hi-IN" sz="2200" dirty="0"/>
              <a:t>राष्ट्रीय</a:t>
            </a:r>
            <a:r>
              <a:rPr lang="en-US" sz="2200" dirty="0"/>
              <a:t> </a:t>
            </a:r>
            <a:r>
              <a:rPr lang="hi-IN" sz="2200" dirty="0"/>
              <a:t>विद्रोह</a:t>
            </a:r>
            <a:r>
              <a:rPr lang="en-US" sz="2200" dirty="0"/>
              <a:t> </a:t>
            </a:r>
            <a:r>
              <a:rPr lang="hi-IN" sz="2200" dirty="0"/>
              <a:t>था </a:t>
            </a:r>
            <a:endParaRPr lang="en-US" sz="2200" dirty="0"/>
          </a:p>
          <a:p>
            <a:pPr marL="0" indent="0">
              <a:buNone/>
            </a:pPr>
            <a:r>
              <a:rPr lang="hi-IN" b="1" u="sng" dirty="0"/>
              <a:t>1857 के विद्रोह के कारण</a:t>
            </a:r>
            <a:r>
              <a:rPr lang="en-US" b="1" dirty="0"/>
              <a:t>:-</a:t>
            </a:r>
            <a:r>
              <a:rPr lang="hi-IN" sz="1800" dirty="0"/>
              <a:t>उस समय बहुत से ऐसे कारण उत्पन्न हुए जिसकी वजह से भारतीयों में अंग्रेजों के खिलाफ विद्रोह की भावना जागी और 1857 की क्रांति हुई थी, नीचे उन्हीं कारणों को मुख्य बिन्दु में बताया गया है:</a:t>
            </a:r>
            <a:r>
              <a:rPr lang="en-US" sz="1800" dirty="0"/>
              <a:t>-</a:t>
            </a:r>
          </a:p>
          <a:p>
            <a:pPr marL="400050" indent="-400050">
              <a:buFont typeface="+mj-lt"/>
              <a:buAutoNum type="romanLcPeriod"/>
            </a:pPr>
            <a:r>
              <a:rPr lang="hi-IN" sz="2000" dirty="0"/>
              <a:t>राजनीतिक कारण:</a:t>
            </a:r>
            <a:endParaRPr lang="en-US" sz="2000" dirty="0"/>
          </a:p>
          <a:p>
            <a:pPr marL="400050" indent="-400050">
              <a:buFont typeface="+mj-lt"/>
              <a:buAutoNum type="romanLcPeriod"/>
            </a:pPr>
            <a:r>
              <a:rPr lang="hi-IN" sz="2000" dirty="0"/>
              <a:t>आर्थिक कारण:</a:t>
            </a:r>
            <a:endParaRPr lang="en-US" sz="2000" dirty="0"/>
          </a:p>
          <a:p>
            <a:pPr marL="400050" indent="-400050">
              <a:buFont typeface="+mj-lt"/>
              <a:buAutoNum type="romanLcPeriod"/>
            </a:pPr>
            <a:r>
              <a:rPr lang="hi-IN" sz="2000" dirty="0"/>
              <a:t>सामाजिक तथा धार्मिक कारण:</a:t>
            </a:r>
            <a:endParaRPr lang="en-US" sz="2000" dirty="0"/>
          </a:p>
          <a:p>
            <a:pPr marL="400050" indent="-400050">
              <a:buFont typeface="+mj-lt"/>
              <a:buAutoNum type="romanLcPeriod"/>
            </a:pPr>
            <a:r>
              <a:rPr lang="hi-IN" sz="2000" dirty="0"/>
              <a:t>सैनिक कारण:</a:t>
            </a:r>
          </a:p>
          <a:p>
            <a:pPr marL="514350" indent="-514350">
              <a:buFont typeface="+mj-lt"/>
              <a:buAutoNum type="arabicPeriod"/>
            </a:pPr>
            <a:endParaRPr lang="hi-IN" sz="2200" b="1" dirty="0"/>
          </a:p>
          <a:p>
            <a:pPr marL="514350" indent="-514350">
              <a:buFont typeface="+mj-lt"/>
              <a:buAutoNum type="arabicPeriod"/>
            </a:pPr>
            <a:endParaRPr lang="hi-IN" dirty="0"/>
          </a:p>
          <a:p>
            <a:endParaRPr lang="en-US" dirty="0"/>
          </a:p>
        </p:txBody>
      </p:sp>
    </p:spTree>
    <p:extLst>
      <p:ext uri="{BB962C8B-B14F-4D97-AF65-F5344CB8AC3E}">
        <p14:creationId xmlns:p14="http://schemas.microsoft.com/office/powerpoint/2010/main" val="1245840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666E3-67DC-4C2C-8CBC-FF9763A272BB}"/>
              </a:ext>
            </a:extLst>
          </p:cNvPr>
          <p:cNvSpPr>
            <a:spLocks noGrp="1"/>
          </p:cNvSpPr>
          <p:nvPr>
            <p:ph type="title"/>
          </p:nvPr>
        </p:nvSpPr>
        <p:spPr>
          <a:xfrm>
            <a:off x="838200" y="365126"/>
            <a:ext cx="10515600" cy="628788"/>
          </a:xfrm>
        </p:spPr>
        <p:txBody>
          <a:bodyPr>
            <a:normAutofit fontScale="90000"/>
          </a:bodyPr>
          <a:lstStyle/>
          <a:p>
            <a:r>
              <a:rPr lang="hi-IN" sz="3300" b="1" u="sng" dirty="0"/>
              <a:t>1857 की क्रांति के राजनीतिक कारण</a:t>
            </a:r>
            <a:r>
              <a:rPr lang="en-US" sz="3300" b="1" u="sng" dirty="0"/>
              <a:t>:-</a:t>
            </a:r>
            <a:br>
              <a:rPr lang="hi-IN" b="1" dirty="0"/>
            </a:br>
            <a:endParaRPr lang="en-US" dirty="0"/>
          </a:p>
        </p:txBody>
      </p:sp>
      <p:sp>
        <p:nvSpPr>
          <p:cNvPr id="3" name="Content Placeholder 2">
            <a:extLst>
              <a:ext uri="{FF2B5EF4-FFF2-40B4-BE49-F238E27FC236}">
                <a16:creationId xmlns:a16="http://schemas.microsoft.com/office/drawing/2014/main" id="{FDCC1782-3FD1-43F6-B305-476A054F2C6E}"/>
              </a:ext>
            </a:extLst>
          </p:cNvPr>
          <p:cNvSpPr>
            <a:spLocks noGrp="1"/>
          </p:cNvSpPr>
          <p:nvPr>
            <p:ph idx="1"/>
          </p:nvPr>
        </p:nvSpPr>
        <p:spPr>
          <a:xfrm>
            <a:off x="119270" y="834888"/>
            <a:ext cx="11900452" cy="5857460"/>
          </a:xfrm>
        </p:spPr>
        <p:txBody>
          <a:bodyPr>
            <a:normAutofit lnSpcReduction="10000"/>
          </a:bodyPr>
          <a:lstStyle/>
          <a:p>
            <a:r>
              <a:rPr lang="hi-IN" sz="2200" dirty="0"/>
              <a:t>लॉर्ड वैलेजली सहायक संधि-</a:t>
            </a:r>
            <a:endParaRPr lang="en-US" sz="2200" dirty="0"/>
          </a:p>
          <a:p>
            <a:r>
              <a:rPr lang="hi-IN" sz="2200" dirty="0"/>
              <a:t>लॉर्ड डलहौजी की लैप्स की नीति-</a:t>
            </a:r>
            <a:endParaRPr lang="en-US" sz="2200" dirty="0"/>
          </a:p>
          <a:p>
            <a:r>
              <a:rPr lang="hi-IN" sz="2200" dirty="0"/>
              <a:t>झांसी के उत्तराधिकारी पर रोक और नाना साहब की पेंशन बंद-</a:t>
            </a:r>
            <a:endParaRPr lang="en-US" sz="2200" dirty="0"/>
          </a:p>
          <a:p>
            <a:r>
              <a:rPr lang="hi-IN" sz="2200" dirty="0"/>
              <a:t>सतारा और नागपुर पर ब्रिटिश का कब्जा-</a:t>
            </a:r>
            <a:endParaRPr lang="en-US" sz="2200" dirty="0"/>
          </a:p>
          <a:p>
            <a:r>
              <a:rPr lang="hi-IN" sz="2200" dirty="0"/>
              <a:t>जमींदारो तथा किसानों से उनकी जमीन छिनना-</a:t>
            </a:r>
            <a:endParaRPr lang="en-US" sz="2200" dirty="0"/>
          </a:p>
          <a:p>
            <a:pPr marL="0" indent="0">
              <a:buNone/>
            </a:pPr>
            <a:r>
              <a:rPr lang="en-US" b="1" dirty="0"/>
              <a:t>       </a:t>
            </a:r>
            <a:r>
              <a:rPr lang="hi-IN" b="1" u="sng" dirty="0"/>
              <a:t>1857 की क्रांति के आर्थिक कारण</a:t>
            </a:r>
            <a:r>
              <a:rPr lang="en-US" b="1" u="sng" dirty="0"/>
              <a:t>:-</a:t>
            </a:r>
          </a:p>
          <a:p>
            <a:pPr>
              <a:buFont typeface="Wingdings" panose="05000000000000000000" pitchFamily="2" charset="2"/>
              <a:buChar char="Ø"/>
            </a:pPr>
            <a:r>
              <a:rPr lang="hi-IN" sz="2200" dirty="0"/>
              <a:t>भारतीय कारीगरों से उनकी रोजी-रोटी छिनना- </a:t>
            </a:r>
            <a:endParaRPr lang="en-US" sz="2200" dirty="0"/>
          </a:p>
          <a:p>
            <a:pPr>
              <a:buFont typeface="Wingdings" panose="05000000000000000000" pitchFamily="2" charset="2"/>
              <a:buChar char="Ø"/>
            </a:pPr>
            <a:r>
              <a:rPr lang="hi-IN" sz="2200" dirty="0"/>
              <a:t>अंग्रेज़ो की व्यापारिक नीति</a:t>
            </a:r>
            <a:r>
              <a:rPr lang="en-US" sz="2200" dirty="0"/>
              <a:t>-</a:t>
            </a:r>
          </a:p>
          <a:p>
            <a:pPr>
              <a:buFont typeface="Wingdings" panose="05000000000000000000" pitchFamily="2" charset="2"/>
              <a:buChar char="Ø"/>
            </a:pPr>
            <a:r>
              <a:rPr lang="hi-IN" sz="2200" dirty="0"/>
              <a:t>ब्रिटिश साम्राज्य की स्थायी बंदोबस्त की नीति और अत्यधिक कर-</a:t>
            </a:r>
            <a:endParaRPr lang="en-US" sz="2200" dirty="0"/>
          </a:p>
          <a:p>
            <a:pPr marL="0" indent="0">
              <a:buNone/>
            </a:pPr>
            <a:r>
              <a:rPr lang="en-US" b="1" dirty="0"/>
              <a:t>     </a:t>
            </a:r>
            <a:r>
              <a:rPr lang="hi-IN" b="1" u="sng" dirty="0"/>
              <a:t>1857 की क्रांति के सामाजिक तथा धार्मिक कारण</a:t>
            </a:r>
            <a:r>
              <a:rPr lang="en-US" b="1" u="sng" dirty="0"/>
              <a:t>:-</a:t>
            </a:r>
          </a:p>
          <a:p>
            <a:pPr>
              <a:buFont typeface="Wingdings" panose="05000000000000000000" pitchFamily="2" charset="2"/>
              <a:buChar char="§"/>
            </a:pPr>
            <a:r>
              <a:rPr lang="hi-IN" sz="2200" dirty="0"/>
              <a:t>1856 का धार्मिक निर्योग्यता अधिनियम-</a:t>
            </a:r>
            <a:endParaRPr lang="en-US" sz="2200" dirty="0"/>
          </a:p>
          <a:p>
            <a:pPr>
              <a:buFont typeface="Wingdings" panose="05000000000000000000" pitchFamily="2" charset="2"/>
              <a:buChar char="§"/>
            </a:pPr>
            <a:r>
              <a:rPr lang="hi-IN" sz="2200" dirty="0"/>
              <a:t>भारतीय समाज में सुधार कार्य-</a:t>
            </a:r>
            <a:endParaRPr lang="en-US" sz="2200" dirty="0"/>
          </a:p>
          <a:p>
            <a:pPr>
              <a:buFont typeface="Wingdings" panose="05000000000000000000" pitchFamily="2" charset="2"/>
              <a:buChar char="§"/>
            </a:pPr>
            <a:r>
              <a:rPr lang="hi-IN" sz="2200" dirty="0"/>
              <a:t>अंग्रेजी शिक्षा-</a:t>
            </a:r>
            <a:endParaRPr lang="en-US" sz="2200" dirty="0"/>
          </a:p>
          <a:p>
            <a:pPr>
              <a:buFont typeface="Wingdings" panose="05000000000000000000" pitchFamily="2" charset="2"/>
              <a:buChar char="§"/>
            </a:pPr>
            <a:r>
              <a:rPr lang="hi-IN" sz="2200" dirty="0"/>
              <a:t>ईसाई प्रचारकों द्वारा अन्य धर्मों की निंदा-</a:t>
            </a:r>
            <a:endParaRPr lang="en-US" sz="2200" dirty="0"/>
          </a:p>
          <a:p>
            <a:pPr>
              <a:buFont typeface="Wingdings" panose="05000000000000000000" pitchFamily="2" charset="2"/>
              <a:buChar char="§"/>
            </a:pPr>
            <a:endParaRPr lang="en-US" sz="2300" dirty="0"/>
          </a:p>
          <a:p>
            <a:pPr>
              <a:buFont typeface="Wingdings" panose="05000000000000000000" pitchFamily="2" charset="2"/>
              <a:buChar char="§"/>
            </a:pPr>
            <a:endParaRPr lang="hi-IN" b="1" u="sng" dirty="0"/>
          </a:p>
          <a:p>
            <a:pPr marL="0" indent="0">
              <a:buNone/>
            </a:pPr>
            <a:endParaRPr lang="en-US" sz="2500" dirty="0"/>
          </a:p>
          <a:p>
            <a:pPr>
              <a:buFont typeface="Wingdings" panose="05000000000000000000" pitchFamily="2" charset="2"/>
              <a:buChar char="Ø"/>
            </a:pPr>
            <a:endParaRPr lang="hi-IN" sz="2500" dirty="0"/>
          </a:p>
          <a:p>
            <a:pPr marL="0" indent="0">
              <a:buNone/>
            </a:pPr>
            <a:endParaRPr lang="en-US" sz="2500" dirty="0"/>
          </a:p>
        </p:txBody>
      </p:sp>
    </p:spTree>
    <p:extLst>
      <p:ext uri="{BB962C8B-B14F-4D97-AF65-F5344CB8AC3E}">
        <p14:creationId xmlns:p14="http://schemas.microsoft.com/office/powerpoint/2010/main" val="1603619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CCF23-6639-4E60-9D95-65DB3BAD3484}"/>
              </a:ext>
            </a:extLst>
          </p:cNvPr>
          <p:cNvSpPr>
            <a:spLocks noGrp="1"/>
          </p:cNvSpPr>
          <p:nvPr>
            <p:ph type="title"/>
          </p:nvPr>
        </p:nvSpPr>
        <p:spPr>
          <a:xfrm>
            <a:off x="838200" y="365126"/>
            <a:ext cx="10515600" cy="602284"/>
          </a:xfrm>
        </p:spPr>
        <p:txBody>
          <a:bodyPr>
            <a:normAutofit/>
          </a:bodyPr>
          <a:lstStyle/>
          <a:p>
            <a:r>
              <a:rPr lang="hi-IN" sz="2800" b="1" u="sng" dirty="0"/>
              <a:t>1857 की क्रांति के सैनिक कारण</a:t>
            </a:r>
            <a:r>
              <a:rPr lang="en-US" sz="2800" b="1" u="sng" dirty="0"/>
              <a:t>:-</a:t>
            </a:r>
            <a:endParaRPr lang="en-US" sz="2800" u="sng" dirty="0"/>
          </a:p>
        </p:txBody>
      </p:sp>
      <p:sp>
        <p:nvSpPr>
          <p:cNvPr id="3" name="Content Placeholder 2">
            <a:extLst>
              <a:ext uri="{FF2B5EF4-FFF2-40B4-BE49-F238E27FC236}">
                <a16:creationId xmlns:a16="http://schemas.microsoft.com/office/drawing/2014/main" id="{C25E5E0B-5D01-4B08-A454-C4AD554C315E}"/>
              </a:ext>
            </a:extLst>
          </p:cNvPr>
          <p:cNvSpPr>
            <a:spLocks noGrp="1"/>
          </p:cNvSpPr>
          <p:nvPr>
            <p:ph idx="1"/>
          </p:nvPr>
        </p:nvSpPr>
        <p:spPr>
          <a:xfrm>
            <a:off x="178904" y="967411"/>
            <a:ext cx="12013096" cy="5890590"/>
          </a:xfrm>
        </p:spPr>
        <p:txBody>
          <a:bodyPr>
            <a:normAutofit fontScale="92500"/>
          </a:bodyPr>
          <a:lstStyle/>
          <a:p>
            <a:r>
              <a:rPr lang="hi-IN" sz="2200" dirty="0"/>
              <a:t>भारतीय सैनिकों को समुद्र पर लड़ने के लिए भेजना-</a:t>
            </a:r>
            <a:endParaRPr lang="en-US" sz="2200" dirty="0"/>
          </a:p>
          <a:p>
            <a:r>
              <a:rPr lang="hi-IN" sz="2200" dirty="0"/>
              <a:t>भारतीय सैनिकों के साथ अभद्र व्यवहार-</a:t>
            </a:r>
            <a:endParaRPr lang="en-US" sz="2200" dirty="0"/>
          </a:p>
          <a:p>
            <a:r>
              <a:rPr lang="hi-IN" sz="2200" dirty="0"/>
              <a:t>वेतन, पदोन्नति और तैनाती में भारतीयो के साथ भेदभाव-</a:t>
            </a:r>
            <a:endParaRPr lang="en-US" sz="2200" dirty="0"/>
          </a:p>
          <a:p>
            <a:pPr marL="0" indent="0">
              <a:buNone/>
            </a:pPr>
            <a:r>
              <a:rPr lang="en-US" b="1" dirty="0"/>
              <a:t>        </a:t>
            </a:r>
            <a:r>
              <a:rPr lang="hi-IN" b="1" u="sng" dirty="0"/>
              <a:t>1857 की क्रांति के तात्कालिक कारण</a:t>
            </a:r>
            <a:r>
              <a:rPr lang="en-US" b="1" u="sng" dirty="0"/>
              <a:t>:-</a:t>
            </a:r>
          </a:p>
          <a:p>
            <a:r>
              <a:rPr lang="hi-IN" sz="2200" dirty="0"/>
              <a:t>चर्बी वाले कारतूस- </a:t>
            </a:r>
            <a:endParaRPr lang="en-US" sz="2200" dirty="0"/>
          </a:p>
          <a:p>
            <a:pPr marL="0" indent="0">
              <a:buNone/>
            </a:pPr>
            <a:r>
              <a:rPr lang="en-US" b="1" dirty="0"/>
              <a:t>       </a:t>
            </a:r>
            <a:r>
              <a:rPr lang="hi-IN" b="1" u="sng" dirty="0"/>
              <a:t>क्रांति का प्रसार</a:t>
            </a:r>
            <a:r>
              <a:rPr lang="en-US" b="1" u="sng" dirty="0"/>
              <a:t>:-</a:t>
            </a:r>
          </a:p>
          <a:p>
            <a:pPr>
              <a:spcBef>
                <a:spcPts val="600"/>
              </a:spcBef>
            </a:pPr>
            <a:r>
              <a:rPr lang="hi-IN" sz="2100" dirty="0"/>
              <a:t>दिल्ली</a:t>
            </a:r>
            <a:r>
              <a:rPr lang="en-US" sz="2100" dirty="0"/>
              <a:t> </a:t>
            </a:r>
            <a:r>
              <a:rPr lang="hi-IN" sz="2100" dirty="0"/>
              <a:t>पर</a:t>
            </a:r>
            <a:r>
              <a:rPr lang="en-US" sz="2100" dirty="0"/>
              <a:t> </a:t>
            </a:r>
            <a:r>
              <a:rPr lang="hi-IN" sz="2100" dirty="0"/>
              <a:t>कब्जा</a:t>
            </a:r>
            <a:r>
              <a:rPr lang="en-US" sz="2100" dirty="0"/>
              <a:t> </a:t>
            </a:r>
            <a:r>
              <a:rPr lang="hi-IN" sz="2100" dirty="0"/>
              <a:t>करने</a:t>
            </a:r>
            <a:r>
              <a:rPr lang="en-US" sz="2100" dirty="0"/>
              <a:t> </a:t>
            </a:r>
            <a:r>
              <a:rPr lang="hi-IN" sz="2100" dirty="0"/>
              <a:t>के</a:t>
            </a:r>
            <a:r>
              <a:rPr lang="en-US" sz="2100" dirty="0"/>
              <a:t> </a:t>
            </a:r>
            <a:r>
              <a:rPr lang="hi-IN" sz="2100" dirty="0"/>
              <a:t>बाद</a:t>
            </a:r>
            <a:r>
              <a:rPr lang="en-US" sz="2100" dirty="0"/>
              <a:t> </a:t>
            </a:r>
            <a:r>
              <a:rPr lang="hi-IN" sz="2100" dirty="0"/>
              <a:t>शीघ्र</a:t>
            </a:r>
            <a:r>
              <a:rPr lang="en-US" sz="2100" dirty="0"/>
              <a:t> </a:t>
            </a:r>
            <a:r>
              <a:rPr lang="hi-IN" sz="2100" dirty="0"/>
              <a:t>ही</a:t>
            </a:r>
            <a:r>
              <a:rPr lang="en-US" sz="2100" dirty="0"/>
              <a:t> </a:t>
            </a:r>
            <a:r>
              <a:rPr lang="hi-IN" sz="2100" dirty="0"/>
              <a:t>है</a:t>
            </a:r>
            <a:r>
              <a:rPr lang="en-US" sz="2100" dirty="0"/>
              <a:t> </a:t>
            </a:r>
            <a:r>
              <a:rPr lang="hi-IN" sz="2100" dirty="0"/>
              <a:t>विद्रोह</a:t>
            </a:r>
            <a:r>
              <a:rPr lang="en-US" sz="2100" dirty="0"/>
              <a:t> </a:t>
            </a:r>
            <a:r>
              <a:rPr lang="hi-IN" sz="2100" dirty="0"/>
              <a:t>मध्य</a:t>
            </a:r>
            <a:r>
              <a:rPr lang="en-US" sz="2100" dirty="0"/>
              <a:t> </a:t>
            </a:r>
            <a:r>
              <a:rPr lang="hi-IN" sz="2100" dirty="0"/>
              <a:t>एवं</a:t>
            </a:r>
            <a:r>
              <a:rPr lang="en-US" sz="2100" dirty="0"/>
              <a:t> </a:t>
            </a:r>
            <a:r>
              <a:rPr lang="hi-IN" sz="2100" dirty="0"/>
              <a:t>उत्तरी</a:t>
            </a:r>
            <a:r>
              <a:rPr lang="en-US" sz="2100" dirty="0"/>
              <a:t> </a:t>
            </a:r>
            <a:r>
              <a:rPr lang="hi-IN" sz="2100" dirty="0"/>
              <a:t>भारत</a:t>
            </a:r>
            <a:r>
              <a:rPr lang="en-US" sz="2100" dirty="0"/>
              <a:t> </a:t>
            </a:r>
            <a:r>
              <a:rPr lang="hi-IN" sz="2100" dirty="0"/>
              <a:t>मेँ</a:t>
            </a:r>
            <a:r>
              <a:rPr lang="en-US" sz="2100" dirty="0"/>
              <a:t> </a:t>
            </a:r>
            <a:r>
              <a:rPr lang="hi-IN" sz="2100" dirty="0"/>
              <a:t>फैल</a:t>
            </a:r>
            <a:r>
              <a:rPr lang="en-US" sz="2100" dirty="0"/>
              <a:t> </a:t>
            </a:r>
            <a:r>
              <a:rPr lang="hi-IN" sz="2100" dirty="0"/>
              <a:t>गया।</a:t>
            </a:r>
          </a:p>
          <a:p>
            <a:pPr>
              <a:spcBef>
                <a:spcPts val="600"/>
              </a:spcBef>
            </a:pPr>
            <a:r>
              <a:rPr lang="hi-IN" sz="2100" dirty="0"/>
              <a:t>4</a:t>
            </a:r>
            <a:r>
              <a:rPr lang="en-US" sz="2100" dirty="0"/>
              <a:t> </a:t>
            </a:r>
            <a:r>
              <a:rPr lang="hi-IN" sz="2100" dirty="0"/>
              <a:t>जून</a:t>
            </a:r>
            <a:r>
              <a:rPr lang="en-US" sz="2100" dirty="0"/>
              <a:t> </a:t>
            </a:r>
            <a:r>
              <a:rPr lang="hi-IN" sz="2100" dirty="0"/>
              <a:t>को</a:t>
            </a:r>
            <a:r>
              <a:rPr lang="en-US" sz="2100" dirty="0"/>
              <a:t> </a:t>
            </a:r>
            <a:r>
              <a:rPr lang="hi-IN" sz="2100" dirty="0"/>
              <a:t>लखनऊ</a:t>
            </a:r>
            <a:r>
              <a:rPr lang="en-US" sz="2100" dirty="0"/>
              <a:t> </a:t>
            </a:r>
            <a:r>
              <a:rPr lang="hi-IN" sz="2100" dirty="0"/>
              <a:t>मेँ</a:t>
            </a:r>
            <a:r>
              <a:rPr lang="en-US" sz="2100" dirty="0"/>
              <a:t> </a:t>
            </a:r>
            <a:r>
              <a:rPr lang="hi-IN" sz="2100" dirty="0"/>
              <a:t>बेगम</a:t>
            </a:r>
            <a:r>
              <a:rPr lang="en-US" sz="2100" dirty="0"/>
              <a:t> </a:t>
            </a:r>
            <a:r>
              <a:rPr lang="hi-IN" sz="2100" dirty="0"/>
              <a:t>हजरत</a:t>
            </a:r>
            <a:r>
              <a:rPr lang="en-US" sz="2100" dirty="0"/>
              <a:t> </a:t>
            </a:r>
            <a:r>
              <a:rPr lang="hi-IN" sz="2100" dirty="0"/>
              <a:t>हजामत</a:t>
            </a:r>
            <a:r>
              <a:rPr lang="en-US" sz="2100" dirty="0"/>
              <a:t> </a:t>
            </a:r>
            <a:r>
              <a:rPr lang="hi-IN" sz="2100" dirty="0"/>
              <a:t>महल</a:t>
            </a:r>
            <a:r>
              <a:rPr lang="en-US" sz="2100" dirty="0"/>
              <a:t> </a:t>
            </a:r>
            <a:r>
              <a:rPr lang="hi-IN" sz="2100" dirty="0"/>
              <a:t>के</a:t>
            </a:r>
            <a:r>
              <a:rPr lang="en-US" sz="2100" dirty="0"/>
              <a:t> </a:t>
            </a:r>
            <a:r>
              <a:rPr lang="hi-IN" sz="2100" dirty="0"/>
              <a:t>नेतृत्व</a:t>
            </a:r>
            <a:r>
              <a:rPr lang="en-US" sz="2100" dirty="0"/>
              <a:t> </a:t>
            </a:r>
            <a:r>
              <a:rPr lang="hi-IN" sz="2100" dirty="0"/>
              <a:t>मेँ</a:t>
            </a:r>
            <a:r>
              <a:rPr lang="en-US" sz="2100" dirty="0"/>
              <a:t> </a:t>
            </a:r>
            <a:r>
              <a:rPr lang="hi-IN" sz="2100" dirty="0"/>
              <a:t>विद्रोह</a:t>
            </a:r>
            <a:r>
              <a:rPr lang="en-US" sz="2100" dirty="0"/>
              <a:t> </a:t>
            </a:r>
            <a:r>
              <a:rPr lang="hi-IN" sz="2100" dirty="0"/>
              <a:t>का</a:t>
            </a:r>
            <a:r>
              <a:rPr lang="en-US" sz="2100" dirty="0"/>
              <a:t> </a:t>
            </a:r>
            <a:r>
              <a:rPr lang="hi-IN" sz="2100" dirty="0"/>
              <a:t>आरंभ</a:t>
            </a:r>
            <a:r>
              <a:rPr lang="en-US" sz="2100" dirty="0"/>
              <a:t> </a:t>
            </a:r>
            <a:r>
              <a:rPr lang="hi-IN" sz="2100" dirty="0"/>
              <a:t>हुआ</a:t>
            </a:r>
            <a:r>
              <a:rPr lang="en-US" sz="2100" dirty="0"/>
              <a:t> </a:t>
            </a:r>
            <a:r>
              <a:rPr lang="hi-IN" sz="2100" dirty="0"/>
              <a:t>जिसमें</a:t>
            </a:r>
            <a:r>
              <a:rPr lang="en-US" sz="2100" dirty="0"/>
              <a:t> </a:t>
            </a:r>
            <a:r>
              <a:rPr lang="hi-IN" sz="2100" dirty="0"/>
              <a:t>हेनरी</a:t>
            </a:r>
            <a:r>
              <a:rPr lang="en-US" sz="2100" dirty="0"/>
              <a:t> </a:t>
            </a:r>
            <a:r>
              <a:rPr lang="hi-IN" sz="2100" dirty="0"/>
              <a:t>लॉटेंस</a:t>
            </a:r>
            <a:r>
              <a:rPr lang="en-US" sz="2100" dirty="0"/>
              <a:t> </a:t>
            </a:r>
            <a:r>
              <a:rPr lang="hi-IN" sz="2100" dirty="0"/>
              <a:t>की</a:t>
            </a:r>
            <a:r>
              <a:rPr lang="en-US" sz="2100" dirty="0"/>
              <a:t> </a:t>
            </a:r>
            <a:r>
              <a:rPr lang="hi-IN" sz="2100" dirty="0"/>
              <a:t>हत्या</a:t>
            </a:r>
            <a:r>
              <a:rPr lang="en-US" sz="2100" dirty="0"/>
              <a:t> </a:t>
            </a:r>
            <a:r>
              <a:rPr lang="hi-IN" sz="2100" dirty="0"/>
              <a:t>कर</a:t>
            </a:r>
            <a:r>
              <a:rPr lang="en-US" sz="2100" dirty="0"/>
              <a:t> </a:t>
            </a:r>
            <a:r>
              <a:rPr lang="hi-IN" sz="2100" dirty="0"/>
              <a:t>दी गई।</a:t>
            </a:r>
          </a:p>
          <a:p>
            <a:pPr>
              <a:spcBef>
                <a:spcPts val="600"/>
              </a:spcBef>
            </a:pPr>
            <a:r>
              <a:rPr lang="hi-IN" sz="2100" dirty="0"/>
              <a:t>5</a:t>
            </a:r>
            <a:r>
              <a:rPr lang="en-US" sz="2100" dirty="0"/>
              <a:t> </a:t>
            </a:r>
            <a:r>
              <a:rPr lang="hi-IN" sz="2100" dirty="0"/>
              <a:t>जून</a:t>
            </a:r>
            <a:r>
              <a:rPr lang="en-US" sz="2100" dirty="0"/>
              <a:t> </a:t>
            </a:r>
            <a:r>
              <a:rPr lang="hi-IN" sz="2100" dirty="0"/>
              <a:t>को</a:t>
            </a:r>
            <a:r>
              <a:rPr lang="en-US" sz="2100" dirty="0"/>
              <a:t> </a:t>
            </a:r>
            <a:r>
              <a:rPr lang="hi-IN" sz="2100" dirty="0"/>
              <a:t>नाना</a:t>
            </a:r>
            <a:r>
              <a:rPr lang="en-US" sz="2100" dirty="0"/>
              <a:t> </a:t>
            </a:r>
            <a:r>
              <a:rPr lang="hi-IN" sz="2100" dirty="0"/>
              <a:t>साहब</a:t>
            </a:r>
            <a:r>
              <a:rPr lang="en-US" sz="2100" dirty="0"/>
              <a:t> </a:t>
            </a:r>
            <a:r>
              <a:rPr lang="hi-IN" sz="2100" dirty="0"/>
              <a:t>के</a:t>
            </a:r>
            <a:r>
              <a:rPr lang="en-US" sz="2100" dirty="0"/>
              <a:t> </a:t>
            </a:r>
            <a:r>
              <a:rPr lang="hi-IN" sz="2100" dirty="0"/>
              <a:t>नेतृत्व</a:t>
            </a:r>
            <a:r>
              <a:rPr lang="en-US" sz="2100" dirty="0"/>
              <a:t> </a:t>
            </a:r>
            <a:r>
              <a:rPr lang="hi-IN" sz="2100" dirty="0"/>
              <a:t>मेँ</a:t>
            </a:r>
            <a:r>
              <a:rPr lang="en-US" sz="2100" dirty="0"/>
              <a:t> </a:t>
            </a:r>
            <a:r>
              <a:rPr lang="hi-IN" sz="2100" dirty="0"/>
              <a:t>कानपुर</a:t>
            </a:r>
            <a:r>
              <a:rPr lang="en-US" sz="2100" dirty="0"/>
              <a:t> </a:t>
            </a:r>
            <a:r>
              <a:rPr lang="hi-IN" sz="2100" dirty="0"/>
              <a:t>पर</a:t>
            </a:r>
            <a:r>
              <a:rPr lang="en-US" sz="2100" dirty="0"/>
              <a:t> </a:t>
            </a:r>
            <a:r>
              <a:rPr lang="hi-IN" sz="2100" dirty="0"/>
              <a:t>अधिकार</a:t>
            </a:r>
            <a:r>
              <a:rPr lang="en-US" sz="2100" dirty="0"/>
              <a:t> </a:t>
            </a:r>
            <a:r>
              <a:rPr lang="hi-IN" sz="2100" dirty="0"/>
              <a:t>कर</a:t>
            </a:r>
            <a:r>
              <a:rPr lang="en-US" sz="2100" dirty="0"/>
              <a:t> </a:t>
            </a:r>
            <a:r>
              <a:rPr lang="hi-IN" sz="2100" dirty="0"/>
              <a:t>लिया</a:t>
            </a:r>
            <a:r>
              <a:rPr lang="en-US" sz="2100" dirty="0"/>
              <a:t> </a:t>
            </a:r>
            <a:r>
              <a:rPr lang="hi-IN" sz="2100" dirty="0"/>
              <a:t>गया</a:t>
            </a:r>
            <a:r>
              <a:rPr lang="en-US" sz="2100" dirty="0"/>
              <a:t> </a:t>
            </a:r>
            <a:r>
              <a:rPr lang="hi-IN" sz="2100" dirty="0"/>
              <a:t>नाना</a:t>
            </a:r>
            <a:r>
              <a:rPr lang="en-US" sz="2100" dirty="0"/>
              <a:t> </a:t>
            </a:r>
            <a:r>
              <a:rPr lang="hi-IN" sz="2100" dirty="0"/>
              <a:t>साहब</a:t>
            </a:r>
            <a:r>
              <a:rPr lang="en-US" sz="2100" dirty="0"/>
              <a:t> </a:t>
            </a:r>
            <a:r>
              <a:rPr lang="hi-IN" sz="2100" dirty="0"/>
              <a:t>को</a:t>
            </a:r>
            <a:r>
              <a:rPr lang="en-US" sz="2100" dirty="0"/>
              <a:t> </a:t>
            </a:r>
            <a:r>
              <a:rPr lang="hi-IN" sz="2100" dirty="0"/>
              <a:t>पेशवा</a:t>
            </a:r>
            <a:r>
              <a:rPr lang="en-US" sz="2100" dirty="0"/>
              <a:t> </a:t>
            </a:r>
            <a:r>
              <a:rPr lang="hi-IN" sz="2100" dirty="0"/>
              <a:t>घोषित</a:t>
            </a:r>
            <a:r>
              <a:rPr lang="en-US" sz="2100" dirty="0"/>
              <a:t> </a:t>
            </a:r>
            <a:r>
              <a:rPr lang="hi-IN" sz="2100" dirty="0"/>
              <a:t>किया</a:t>
            </a:r>
            <a:r>
              <a:rPr lang="en-US" sz="2100" dirty="0"/>
              <a:t> </a:t>
            </a:r>
            <a:r>
              <a:rPr lang="hi-IN" sz="2100" dirty="0"/>
              <a:t>गया।</a:t>
            </a:r>
          </a:p>
          <a:p>
            <a:pPr>
              <a:spcBef>
                <a:spcPts val="600"/>
              </a:spcBef>
            </a:pPr>
            <a:r>
              <a:rPr lang="hi-IN" sz="2100" dirty="0"/>
              <a:t>झांसी</a:t>
            </a:r>
            <a:r>
              <a:rPr lang="en-US" sz="2100" dirty="0"/>
              <a:t> </a:t>
            </a:r>
            <a:r>
              <a:rPr lang="hi-IN" sz="2100" dirty="0"/>
              <a:t>मेँ</a:t>
            </a:r>
            <a:r>
              <a:rPr lang="en-US" sz="2100" dirty="0"/>
              <a:t> </a:t>
            </a:r>
            <a:r>
              <a:rPr lang="hi-IN" sz="2100" dirty="0"/>
              <a:t>विद्रोह</a:t>
            </a:r>
            <a:r>
              <a:rPr lang="en-US" sz="2100" dirty="0"/>
              <a:t> </a:t>
            </a:r>
            <a:r>
              <a:rPr lang="hi-IN" sz="2100" dirty="0"/>
              <a:t>का</a:t>
            </a:r>
            <a:r>
              <a:rPr lang="en-US" sz="2100" dirty="0"/>
              <a:t> </a:t>
            </a:r>
            <a:r>
              <a:rPr lang="hi-IN" sz="2100" dirty="0"/>
              <a:t>नेतृत्व</a:t>
            </a:r>
            <a:r>
              <a:rPr lang="en-US" sz="2100" dirty="0"/>
              <a:t> </a:t>
            </a:r>
            <a:r>
              <a:rPr lang="hi-IN" sz="2100" dirty="0"/>
              <a:t>रानी</a:t>
            </a:r>
            <a:r>
              <a:rPr lang="en-US" sz="2100" dirty="0"/>
              <a:t> </a:t>
            </a:r>
            <a:r>
              <a:rPr lang="hi-IN" sz="2100" dirty="0"/>
              <a:t>लक्ष्मी</a:t>
            </a:r>
            <a:r>
              <a:rPr lang="en-US" sz="2100" dirty="0"/>
              <a:t> </a:t>
            </a:r>
            <a:r>
              <a:rPr lang="hi-IN" sz="2100" dirty="0"/>
              <a:t>बाई</a:t>
            </a:r>
            <a:r>
              <a:rPr lang="en-US" sz="2100" dirty="0"/>
              <a:t> </a:t>
            </a:r>
            <a:r>
              <a:rPr lang="hi-IN" sz="2100" dirty="0"/>
              <a:t>ने</a:t>
            </a:r>
            <a:r>
              <a:rPr lang="en-US" sz="2100" dirty="0"/>
              <a:t> </a:t>
            </a:r>
            <a:r>
              <a:rPr lang="hi-IN" sz="2100" dirty="0"/>
              <a:t>किया।</a:t>
            </a:r>
          </a:p>
          <a:p>
            <a:pPr>
              <a:spcBef>
                <a:spcPts val="600"/>
              </a:spcBef>
            </a:pPr>
            <a:r>
              <a:rPr lang="hi-IN" sz="2100" dirty="0"/>
              <a:t>झांसी के पतन के बाद लक्ष्मी बाई ने ग्वालियर मेँ तात्या टोपे के साथ मिलकर विद्रोह का नेतृत्व किया। अंततः लक्ष्मीबाई अंग्रेजोँ जनरल ह्यूरोज से लड़ते हुए वीरगति को प्राप्त हुई।</a:t>
            </a:r>
          </a:p>
          <a:p>
            <a:pPr>
              <a:spcBef>
                <a:spcPts val="600"/>
              </a:spcBef>
            </a:pPr>
            <a:r>
              <a:rPr lang="hi-IN" sz="2100" dirty="0"/>
              <a:t>रानी लक्ष्मीबाई की मृत्यु पर जनरल ह्यूरोज ने कहा था, “भारतीय क्रांतिकारियोँ मेँ यहाँ सोयी हुई औरत मर्द है।“</a:t>
            </a:r>
            <a:endParaRPr lang="en-US" sz="2100" dirty="0"/>
          </a:p>
          <a:p>
            <a:pPr>
              <a:spcBef>
                <a:spcPts val="600"/>
              </a:spcBef>
            </a:pPr>
            <a:r>
              <a:rPr lang="hi-IN" sz="2100" dirty="0"/>
              <a:t>तात्या टोपे का वास्तविक नाम रामचंद्र पांडुरंग था। वे ग्वालियर के पतन के बाद नेपाल चले गए जहाँ एक जमींदार मानसिंह के विश्वासघात के कारण पकडे गए और 18 अप्रैल 1859 को उन्हें फाँसी पर लटका दिया गया।</a:t>
            </a:r>
            <a:endParaRPr lang="en-US" sz="2100" dirty="0"/>
          </a:p>
          <a:p>
            <a:pPr>
              <a:spcBef>
                <a:spcPts val="600"/>
              </a:spcBef>
            </a:pPr>
            <a:r>
              <a:rPr lang="hi-IN" sz="2100" dirty="0"/>
              <a:t>बिहार के जगरीपुर मेँ वहाँ के जमींदार कुंवर सिंह 1857 के विद्रोह का झण्डा बुलंद किया।</a:t>
            </a:r>
          </a:p>
          <a:p>
            <a:pPr>
              <a:spcBef>
                <a:spcPts val="600"/>
              </a:spcBef>
            </a:pPr>
            <a:endParaRPr lang="en-US" sz="2100" dirty="0"/>
          </a:p>
          <a:p>
            <a:pPr>
              <a:spcBef>
                <a:spcPts val="600"/>
              </a:spcBef>
            </a:pPr>
            <a:endParaRPr lang="en-US" sz="1900" dirty="0"/>
          </a:p>
          <a:p>
            <a:pPr>
              <a:spcBef>
                <a:spcPts val="600"/>
              </a:spcBef>
            </a:pPr>
            <a:endParaRPr lang="en-US" sz="2000" dirty="0"/>
          </a:p>
          <a:p>
            <a:pPr>
              <a:spcBef>
                <a:spcPts val="600"/>
              </a:spcBef>
            </a:pPr>
            <a:endParaRPr lang="hi-IN" sz="2000" dirty="0"/>
          </a:p>
          <a:p>
            <a:pPr marL="0" indent="0">
              <a:buNone/>
            </a:pPr>
            <a:endParaRPr lang="hi-IN" b="1" u="sng" dirty="0"/>
          </a:p>
          <a:p>
            <a:pPr marL="0" indent="0">
              <a:buNone/>
            </a:pPr>
            <a:endParaRPr lang="hi-IN" sz="2200" u="sng" dirty="0"/>
          </a:p>
          <a:p>
            <a:pPr marL="0" indent="0">
              <a:buNone/>
            </a:pPr>
            <a:endParaRPr lang="en-US" sz="2200" dirty="0"/>
          </a:p>
        </p:txBody>
      </p:sp>
    </p:spTree>
    <p:extLst>
      <p:ext uri="{BB962C8B-B14F-4D97-AF65-F5344CB8AC3E}">
        <p14:creationId xmlns:p14="http://schemas.microsoft.com/office/powerpoint/2010/main" val="425749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89BB38-6981-4A8D-BA0D-EFE9F03B29F9}"/>
              </a:ext>
            </a:extLst>
          </p:cNvPr>
          <p:cNvSpPr/>
          <p:nvPr/>
        </p:nvSpPr>
        <p:spPr>
          <a:xfrm>
            <a:off x="106017" y="194753"/>
            <a:ext cx="11979965" cy="7201972"/>
          </a:xfrm>
          <a:prstGeom prst="rect">
            <a:avLst/>
          </a:prstGeom>
        </p:spPr>
        <p:txBody>
          <a:bodyPr wrap="square">
            <a:spAutoFit/>
          </a:bodyPr>
          <a:lstStyle/>
          <a:p>
            <a:pPr marL="285750" indent="-285750">
              <a:buFont typeface="Arial" panose="020B0604020202020204" pitchFamily="34" charset="0"/>
              <a:buChar char="•"/>
            </a:pPr>
            <a:r>
              <a:rPr lang="hi-IN" sz="2000" dirty="0"/>
              <a:t>मौलवी अहमदुल्लाह ने फैजाबाद में 1857 के विद्रोह का नेतृत्व प्रदान किया।</a:t>
            </a:r>
          </a:p>
          <a:p>
            <a:pPr marL="285750" indent="-285750">
              <a:buFont typeface="Arial" panose="020B0604020202020204" pitchFamily="34" charset="0"/>
              <a:buChar char="•"/>
            </a:pPr>
            <a:r>
              <a:rPr lang="hi-IN" sz="2000" dirty="0"/>
              <a:t>अंग्रेजो ने अहमदुल्ला की गतिविधियो से चिंतित होकर उसे पकड़ने के लिए 50 हजार</a:t>
            </a:r>
            <a:r>
              <a:rPr lang="en-US" sz="2000" dirty="0"/>
              <a:t> </a:t>
            </a:r>
            <a:r>
              <a:rPr lang="hi-IN" sz="2000" dirty="0"/>
              <a:t>रुपए</a:t>
            </a:r>
            <a:r>
              <a:rPr lang="en-US" sz="2000" dirty="0"/>
              <a:t> </a:t>
            </a:r>
            <a:r>
              <a:rPr lang="hi-IN" sz="2000" dirty="0"/>
              <a:t>का</a:t>
            </a:r>
            <a:r>
              <a:rPr lang="en-US" sz="2000" dirty="0"/>
              <a:t> </a:t>
            </a:r>
            <a:r>
              <a:rPr lang="hi-IN" sz="2000" dirty="0"/>
              <a:t>इनाम घोषित किया था।</a:t>
            </a:r>
            <a:endParaRPr lang="en-US" sz="2000" dirty="0"/>
          </a:p>
          <a:p>
            <a:pPr marL="285750" indent="-285750">
              <a:buFont typeface="Arial" panose="020B0604020202020204" pitchFamily="34" charset="0"/>
              <a:buChar char="•"/>
            </a:pPr>
            <a:r>
              <a:rPr lang="hi-IN" sz="2000" dirty="0"/>
              <a:t>खान बहादुर खान ने रुहेलखंड मेँ 1857 के विद्रोह को नेतृत्व प्रदान किया था, जिसे पकड़कर फांसी दे दी गई।</a:t>
            </a:r>
          </a:p>
          <a:p>
            <a:pPr marL="285750" indent="-285750">
              <a:buFont typeface="Arial" panose="020B0604020202020204" pitchFamily="34" charset="0"/>
              <a:buChar char="•"/>
            </a:pPr>
            <a:r>
              <a:rPr lang="hi-IN" sz="2000" dirty="0"/>
              <a:t>राज कुमार सुरेंद्र शाही और उज्जवल शाही ने उड़ीसा के संबलपुर मेँ विद्रोह का नेतृत्व किया।</a:t>
            </a:r>
          </a:p>
          <a:p>
            <a:pPr marL="285750" indent="-285750">
              <a:buFont typeface="Arial" panose="020B0604020202020204" pitchFamily="34" charset="0"/>
              <a:buChar char="•"/>
            </a:pPr>
            <a:r>
              <a:rPr lang="hi-IN" sz="2000" dirty="0"/>
              <a:t>मनीराम दत्त ने असम मेँ विद्रोह का नेतृत्व किया।</a:t>
            </a:r>
          </a:p>
          <a:p>
            <a:pPr marL="285750" indent="-285750">
              <a:buFont typeface="Arial" panose="020B0604020202020204" pitchFamily="34" charset="0"/>
              <a:buChar char="•"/>
            </a:pPr>
            <a:r>
              <a:rPr lang="hi-IN" sz="2000" dirty="0"/>
              <a:t>बंगाल, पंजाब और दक्षिण भारत के अधिकांश हिस्सों ने विद्रोह मेँ भाग नहीँ लिया।</a:t>
            </a:r>
            <a:endParaRPr lang="en-US" sz="2000" dirty="0"/>
          </a:p>
          <a:p>
            <a:pPr marL="285750" indent="-285750">
              <a:buFont typeface="Arial" panose="020B0604020202020204" pitchFamily="34" charset="0"/>
              <a:buChar char="•"/>
            </a:pPr>
            <a:r>
              <a:rPr lang="hi-IN" sz="2000" dirty="0"/>
              <a:t>अंग्रेजो ने एक लंबे तथा भयानक युद्ध के बाद सितंबर, 1857 मेँ दिल्ली पर पुनः अधिकार कर लिया।</a:t>
            </a:r>
            <a:endParaRPr lang="en-US" sz="2000" dirty="0"/>
          </a:p>
          <a:p>
            <a:r>
              <a:rPr lang="en-US" b="1" dirty="0"/>
              <a:t>	</a:t>
            </a:r>
          </a:p>
          <a:p>
            <a:r>
              <a:rPr lang="en-US" sz="2100" b="1" dirty="0"/>
              <a:t>		</a:t>
            </a:r>
            <a:r>
              <a:rPr lang="hi-IN" sz="2800" b="1" u="sng" dirty="0"/>
              <a:t>1857 की क्रांति के प्रमुख नेता व नायक</a:t>
            </a:r>
            <a:r>
              <a:rPr lang="en-US" sz="2800" b="1" u="sng" dirty="0"/>
              <a:t>:-</a:t>
            </a:r>
          </a:p>
          <a:p>
            <a:endParaRPr lang="en-US" sz="2100" b="1" u="sng" dirty="0"/>
          </a:p>
          <a:p>
            <a:pPr marL="285750" indent="-285750">
              <a:buFont typeface="Arial" panose="020B0604020202020204" pitchFamily="34" charset="0"/>
              <a:buChar char="•"/>
            </a:pPr>
            <a:r>
              <a:rPr lang="hi-IN" sz="2000" dirty="0"/>
              <a:t>सम्राट बहादुर शाह – दिल्ली </a:t>
            </a:r>
          </a:p>
          <a:p>
            <a:pPr marL="285750" indent="-285750">
              <a:buFont typeface="Arial" panose="020B0604020202020204" pitchFamily="34" charset="0"/>
              <a:buChar char="•"/>
            </a:pPr>
            <a:r>
              <a:rPr lang="hi-IN" sz="2000" dirty="0"/>
              <a:t>नाना साहिब – कानपुर </a:t>
            </a:r>
          </a:p>
          <a:p>
            <a:pPr marL="285750" indent="-285750">
              <a:buFont typeface="Arial" panose="020B0604020202020204" pitchFamily="34" charset="0"/>
              <a:buChar char="•"/>
            </a:pPr>
            <a:r>
              <a:rPr lang="hi-IN" sz="2000" dirty="0"/>
              <a:t>लक्ष्मीबाई – झाँसी </a:t>
            </a:r>
          </a:p>
          <a:p>
            <a:pPr marL="285750" indent="-285750">
              <a:buFont typeface="Arial" panose="020B0604020202020204" pitchFamily="34" charset="0"/>
              <a:buChar char="•"/>
            </a:pPr>
            <a:r>
              <a:rPr lang="hi-IN" sz="2000" dirty="0"/>
              <a:t>बेगम हजरत महल – लखनऊ </a:t>
            </a:r>
          </a:p>
          <a:p>
            <a:pPr marL="285750" indent="-285750">
              <a:buFont typeface="Arial" panose="020B0604020202020204" pitchFamily="34" charset="0"/>
              <a:buChar char="•"/>
            </a:pPr>
            <a:r>
              <a:rPr lang="hi-IN" sz="2000" dirty="0"/>
              <a:t>कुंवर सिंह – बिहार </a:t>
            </a:r>
          </a:p>
          <a:p>
            <a:pPr marL="285750" indent="-285750">
              <a:buFont typeface="Arial" panose="020B0604020202020204" pitchFamily="34" charset="0"/>
              <a:buChar char="•"/>
            </a:pPr>
            <a:r>
              <a:rPr lang="hi-IN" sz="2000" dirty="0"/>
              <a:t>मौलवी अहमदुल्ला – अवध और रुहेलखंड </a:t>
            </a:r>
          </a:p>
          <a:p>
            <a:pPr marL="285750" indent="-285750">
              <a:buFont typeface="Arial" panose="020B0604020202020204" pitchFamily="34" charset="0"/>
              <a:buChar char="•"/>
            </a:pPr>
            <a:r>
              <a:rPr lang="hi-IN" sz="2000" dirty="0"/>
              <a:t>शहजादा फिरोज शाह – मंदसौर ( मध्य-प्रदेश )</a:t>
            </a:r>
          </a:p>
          <a:p>
            <a:pPr marL="285750" indent="-285750">
              <a:buFont typeface="Arial" panose="020B0604020202020204" pitchFamily="34" charset="0"/>
              <a:buChar char="•"/>
            </a:pPr>
            <a:r>
              <a:rPr lang="hi-IN" sz="2000" dirty="0"/>
              <a:t>खान बहादुर खान-  रुहेलखंड </a:t>
            </a:r>
          </a:p>
          <a:p>
            <a:pPr marL="285750" indent="-285750">
              <a:buFont typeface="Arial" panose="020B0604020202020204" pitchFamily="34" charset="0"/>
              <a:buChar char="•"/>
            </a:pPr>
            <a:r>
              <a:rPr lang="hi-IN" sz="2000" dirty="0"/>
              <a:t>तांत्या टोपे ( रामचंद्र पांडुरंग ) – कानपुर और झाँसी </a:t>
            </a:r>
          </a:p>
          <a:p>
            <a:br>
              <a:rPr lang="hi-IN" dirty="0"/>
            </a:br>
            <a:endParaRPr lang="hi-IN" sz="1900" dirty="0"/>
          </a:p>
          <a:p>
            <a:endParaRPr lang="hi-IN" dirty="0"/>
          </a:p>
        </p:txBody>
      </p:sp>
    </p:spTree>
    <p:extLst>
      <p:ext uri="{BB962C8B-B14F-4D97-AF65-F5344CB8AC3E}">
        <p14:creationId xmlns:p14="http://schemas.microsoft.com/office/powerpoint/2010/main" val="303214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CFDF23-1421-446A-92A1-CBA1B5A969F8}"/>
              </a:ext>
            </a:extLst>
          </p:cNvPr>
          <p:cNvSpPr/>
          <p:nvPr/>
        </p:nvSpPr>
        <p:spPr>
          <a:xfrm>
            <a:off x="198783" y="291693"/>
            <a:ext cx="11887200" cy="2600712"/>
          </a:xfrm>
          <a:prstGeom prst="rect">
            <a:avLst/>
          </a:prstGeom>
        </p:spPr>
        <p:txBody>
          <a:bodyPr wrap="square">
            <a:spAutoFit/>
          </a:bodyPr>
          <a:lstStyle/>
          <a:p>
            <a:pPr algn="just"/>
            <a:r>
              <a:rPr lang="en-US" sz="2000" b="1" i="0" dirty="0">
                <a:solidFill>
                  <a:srgbClr val="191919"/>
                </a:solidFill>
                <a:effectLst/>
                <a:latin typeface="Helvetica Neue"/>
              </a:rPr>
              <a:t>	</a:t>
            </a:r>
            <a:r>
              <a:rPr lang="hi-IN" sz="2800" b="1" i="0" u="sng" dirty="0">
                <a:solidFill>
                  <a:srgbClr val="191919"/>
                </a:solidFill>
                <a:effectLst/>
                <a:latin typeface="Helvetica Neue"/>
              </a:rPr>
              <a:t>दमन और विद्रोह</a:t>
            </a:r>
            <a:endParaRPr lang="hi-IN" sz="2800" b="0" i="0" u="sng" dirty="0">
              <a:solidFill>
                <a:srgbClr val="191919"/>
              </a:solidFill>
              <a:effectLst/>
              <a:latin typeface="Helvetica Neue"/>
            </a:endParaRPr>
          </a:p>
          <a:p>
            <a:pPr algn="just">
              <a:lnSpc>
                <a:spcPct val="150000"/>
              </a:lnSpc>
              <a:buFont typeface="Arial" panose="020B0604020202020204" pitchFamily="34" charset="0"/>
              <a:buChar char="•"/>
            </a:pPr>
            <a:r>
              <a:rPr lang="en-US" b="0" i="0" dirty="0">
                <a:solidFill>
                  <a:srgbClr val="474747"/>
                </a:solidFill>
                <a:effectLst/>
                <a:latin typeface="Helvetica Neue"/>
              </a:rPr>
              <a:t> </a:t>
            </a:r>
            <a:r>
              <a:rPr lang="hi-IN" sz="2000" b="0" i="0" dirty="0">
                <a:solidFill>
                  <a:srgbClr val="474747"/>
                </a:solidFill>
                <a:effectLst/>
                <a:latin typeface="Helvetica Neue"/>
              </a:rPr>
              <a:t>1857</a:t>
            </a:r>
            <a:r>
              <a:rPr lang="en-US" sz="2000" b="0" i="0" dirty="0">
                <a:solidFill>
                  <a:srgbClr val="474747"/>
                </a:solidFill>
                <a:effectLst/>
                <a:latin typeface="Helvetica Neue"/>
              </a:rPr>
              <a:t> </a:t>
            </a:r>
            <a:r>
              <a:rPr lang="hi-IN" sz="2000" b="0" i="0" dirty="0">
                <a:solidFill>
                  <a:srgbClr val="474747"/>
                </a:solidFill>
                <a:effectLst/>
                <a:latin typeface="Helvetica Neue"/>
              </a:rPr>
              <a:t>का</a:t>
            </a:r>
            <a:r>
              <a:rPr lang="en-US" sz="2000" b="0" i="0" dirty="0">
                <a:solidFill>
                  <a:srgbClr val="474747"/>
                </a:solidFill>
                <a:effectLst/>
                <a:latin typeface="Helvetica Neue"/>
              </a:rPr>
              <a:t> </a:t>
            </a:r>
            <a:r>
              <a:rPr lang="hi-IN" sz="2000" b="0" i="0" dirty="0">
                <a:solidFill>
                  <a:srgbClr val="474747"/>
                </a:solidFill>
                <a:effectLst/>
                <a:latin typeface="Helvetica Neue"/>
              </a:rPr>
              <a:t>विद्रोह</a:t>
            </a:r>
            <a:r>
              <a:rPr lang="en-US" sz="2000" b="0" i="0" dirty="0">
                <a:solidFill>
                  <a:srgbClr val="474747"/>
                </a:solidFill>
                <a:effectLst/>
                <a:latin typeface="Helvetica Neue"/>
              </a:rPr>
              <a:t> </a:t>
            </a:r>
            <a:r>
              <a:rPr lang="hi-IN" sz="2000" b="0" i="0" dirty="0">
                <a:solidFill>
                  <a:srgbClr val="474747"/>
                </a:solidFill>
                <a:effectLst/>
                <a:latin typeface="Helvetica Neue"/>
              </a:rPr>
              <a:t>एक</a:t>
            </a:r>
            <a:r>
              <a:rPr lang="en-US" sz="2000" b="0" i="0" dirty="0">
                <a:solidFill>
                  <a:srgbClr val="474747"/>
                </a:solidFill>
                <a:effectLst/>
                <a:latin typeface="Helvetica Neue"/>
              </a:rPr>
              <a:t> </a:t>
            </a:r>
            <a:r>
              <a:rPr lang="hi-IN" sz="2000" b="0" i="0" dirty="0">
                <a:solidFill>
                  <a:srgbClr val="474747"/>
                </a:solidFill>
                <a:effectLst/>
                <a:latin typeface="Helvetica Neue"/>
              </a:rPr>
              <a:t>वर्ष</a:t>
            </a:r>
            <a:r>
              <a:rPr lang="en-US" sz="2000" b="0" i="0" dirty="0">
                <a:solidFill>
                  <a:srgbClr val="474747"/>
                </a:solidFill>
                <a:effectLst/>
                <a:latin typeface="Helvetica Neue"/>
              </a:rPr>
              <a:t> </a:t>
            </a:r>
            <a:r>
              <a:rPr lang="hi-IN" sz="2000" b="0" i="0" dirty="0">
                <a:solidFill>
                  <a:srgbClr val="474747"/>
                </a:solidFill>
                <a:effectLst/>
                <a:latin typeface="Helvetica Neue"/>
              </a:rPr>
              <a:t>से</a:t>
            </a:r>
            <a:r>
              <a:rPr lang="en-US" sz="2000" b="0" i="0" dirty="0">
                <a:solidFill>
                  <a:srgbClr val="474747"/>
                </a:solidFill>
                <a:effectLst/>
                <a:latin typeface="Helvetica Neue"/>
              </a:rPr>
              <a:t> </a:t>
            </a:r>
            <a:r>
              <a:rPr lang="hi-IN" sz="2000" b="0" i="0" dirty="0">
                <a:solidFill>
                  <a:srgbClr val="474747"/>
                </a:solidFill>
                <a:effectLst/>
                <a:latin typeface="Helvetica Neue"/>
              </a:rPr>
              <a:t>अधिक</a:t>
            </a:r>
            <a:r>
              <a:rPr lang="en-US" sz="2000" b="0" i="0" dirty="0">
                <a:solidFill>
                  <a:srgbClr val="474747"/>
                </a:solidFill>
                <a:effectLst/>
                <a:latin typeface="Helvetica Neue"/>
              </a:rPr>
              <a:t> </a:t>
            </a:r>
            <a:r>
              <a:rPr lang="hi-IN" sz="2000" b="0" i="0" dirty="0">
                <a:solidFill>
                  <a:srgbClr val="474747"/>
                </a:solidFill>
                <a:effectLst/>
                <a:latin typeface="Helvetica Neue"/>
              </a:rPr>
              <a:t>समय</a:t>
            </a:r>
            <a:r>
              <a:rPr lang="en-US" sz="2000" b="0" i="0" dirty="0">
                <a:solidFill>
                  <a:srgbClr val="474747"/>
                </a:solidFill>
                <a:effectLst/>
                <a:latin typeface="Helvetica Neue"/>
              </a:rPr>
              <a:t> </a:t>
            </a:r>
            <a:r>
              <a:rPr lang="hi-IN" sz="2000" b="0" i="0" dirty="0">
                <a:solidFill>
                  <a:srgbClr val="474747"/>
                </a:solidFill>
                <a:effectLst/>
                <a:latin typeface="Helvetica Neue"/>
              </a:rPr>
              <a:t>तक</a:t>
            </a:r>
            <a:r>
              <a:rPr lang="en-US" sz="2000" b="0" i="0" dirty="0">
                <a:solidFill>
                  <a:srgbClr val="474747"/>
                </a:solidFill>
                <a:effectLst/>
                <a:latin typeface="Helvetica Neue"/>
              </a:rPr>
              <a:t> </a:t>
            </a:r>
            <a:r>
              <a:rPr lang="hi-IN" sz="2000" b="0" i="0" dirty="0">
                <a:solidFill>
                  <a:srgbClr val="474747"/>
                </a:solidFill>
                <a:effectLst/>
                <a:latin typeface="Helvetica Neue"/>
              </a:rPr>
              <a:t>चला।</a:t>
            </a:r>
            <a:r>
              <a:rPr lang="en-US" sz="2000" b="0" i="0" dirty="0">
                <a:solidFill>
                  <a:srgbClr val="474747"/>
                </a:solidFill>
                <a:effectLst/>
                <a:latin typeface="Helvetica Neue"/>
              </a:rPr>
              <a:t> </a:t>
            </a:r>
            <a:r>
              <a:rPr lang="hi-IN" sz="2000" b="0" i="0" dirty="0">
                <a:solidFill>
                  <a:srgbClr val="474747"/>
                </a:solidFill>
                <a:effectLst/>
                <a:latin typeface="Helvetica Neue"/>
              </a:rPr>
              <a:t>इसे</a:t>
            </a:r>
            <a:r>
              <a:rPr lang="en-US" sz="2000" dirty="0">
                <a:solidFill>
                  <a:srgbClr val="474747"/>
                </a:solidFill>
                <a:latin typeface="Helvetica Neue"/>
              </a:rPr>
              <a:t> </a:t>
            </a:r>
            <a:r>
              <a:rPr lang="hi-IN" sz="2000" b="0" i="0" dirty="0">
                <a:solidFill>
                  <a:srgbClr val="474747"/>
                </a:solidFill>
                <a:effectLst/>
                <a:latin typeface="Helvetica Neue"/>
              </a:rPr>
              <a:t>1858</a:t>
            </a:r>
            <a:r>
              <a:rPr lang="en-US" sz="2000" b="0" i="0" dirty="0">
                <a:solidFill>
                  <a:srgbClr val="474747"/>
                </a:solidFill>
                <a:effectLst/>
                <a:latin typeface="Helvetica Neue"/>
              </a:rPr>
              <a:t> </a:t>
            </a:r>
            <a:r>
              <a:rPr lang="hi-IN" sz="2000" b="0" i="0" dirty="0">
                <a:solidFill>
                  <a:srgbClr val="474747"/>
                </a:solidFill>
                <a:effectLst/>
                <a:latin typeface="Helvetica Neue"/>
              </a:rPr>
              <a:t>के</a:t>
            </a:r>
            <a:r>
              <a:rPr lang="en-US" sz="2000" b="0" i="0" dirty="0">
                <a:solidFill>
                  <a:srgbClr val="474747"/>
                </a:solidFill>
                <a:effectLst/>
                <a:latin typeface="Helvetica Neue"/>
              </a:rPr>
              <a:t> </a:t>
            </a:r>
            <a:r>
              <a:rPr lang="hi-IN" sz="2000" b="0" i="0" dirty="0">
                <a:solidFill>
                  <a:srgbClr val="474747"/>
                </a:solidFill>
                <a:effectLst/>
                <a:latin typeface="Helvetica Neue"/>
              </a:rPr>
              <a:t>मध्य</a:t>
            </a:r>
            <a:r>
              <a:rPr lang="en-US" sz="2000" b="0" i="0" dirty="0">
                <a:solidFill>
                  <a:srgbClr val="474747"/>
                </a:solidFill>
                <a:effectLst/>
                <a:latin typeface="Helvetica Neue"/>
              </a:rPr>
              <a:t> </a:t>
            </a:r>
            <a:r>
              <a:rPr lang="hi-IN" sz="2000" b="0" i="0" dirty="0">
                <a:solidFill>
                  <a:srgbClr val="474747"/>
                </a:solidFill>
                <a:effectLst/>
                <a:latin typeface="Helvetica Neue"/>
              </a:rPr>
              <a:t>तक</a:t>
            </a:r>
            <a:r>
              <a:rPr lang="en-US" sz="2000" b="0" i="0" dirty="0">
                <a:solidFill>
                  <a:srgbClr val="474747"/>
                </a:solidFill>
                <a:effectLst/>
                <a:latin typeface="Helvetica Neue"/>
              </a:rPr>
              <a:t> </a:t>
            </a:r>
            <a:r>
              <a:rPr lang="hi-IN" sz="2000" b="0" i="0" dirty="0">
                <a:solidFill>
                  <a:srgbClr val="474747"/>
                </a:solidFill>
                <a:effectLst/>
                <a:latin typeface="Helvetica Neue"/>
              </a:rPr>
              <a:t>दबा</a:t>
            </a:r>
            <a:r>
              <a:rPr lang="en-US" sz="2000" b="0" i="0" dirty="0">
                <a:solidFill>
                  <a:srgbClr val="474747"/>
                </a:solidFill>
                <a:effectLst/>
                <a:latin typeface="Helvetica Neue"/>
              </a:rPr>
              <a:t> </a:t>
            </a:r>
            <a:r>
              <a:rPr lang="hi-IN" sz="2000" b="0" i="0" dirty="0">
                <a:solidFill>
                  <a:srgbClr val="474747"/>
                </a:solidFill>
                <a:effectLst/>
                <a:latin typeface="Helvetica Neue"/>
              </a:rPr>
              <a:t>दिया</a:t>
            </a:r>
            <a:r>
              <a:rPr lang="en-US" sz="2000" b="0" i="0" dirty="0">
                <a:solidFill>
                  <a:srgbClr val="474747"/>
                </a:solidFill>
                <a:effectLst/>
                <a:latin typeface="Helvetica Neue"/>
              </a:rPr>
              <a:t> </a:t>
            </a:r>
            <a:r>
              <a:rPr lang="hi-IN" sz="2000" b="0" i="0" dirty="0">
                <a:solidFill>
                  <a:srgbClr val="474747"/>
                </a:solidFill>
                <a:effectLst/>
                <a:latin typeface="Helvetica Neue"/>
              </a:rPr>
              <a:t>गया</a:t>
            </a:r>
            <a:r>
              <a:rPr lang="en-US" sz="2000" b="0" i="0" dirty="0">
                <a:solidFill>
                  <a:srgbClr val="474747"/>
                </a:solidFill>
                <a:effectLst/>
                <a:latin typeface="Helvetica Neue"/>
              </a:rPr>
              <a:t> </a:t>
            </a:r>
            <a:r>
              <a:rPr lang="hi-IN" sz="2000" b="0" i="0" dirty="0">
                <a:solidFill>
                  <a:srgbClr val="474747"/>
                </a:solidFill>
                <a:effectLst/>
                <a:latin typeface="Helvetica Neue"/>
              </a:rPr>
              <a:t>था।</a:t>
            </a:r>
          </a:p>
          <a:p>
            <a:pPr algn="just">
              <a:lnSpc>
                <a:spcPct val="150000"/>
              </a:lnSpc>
              <a:buFont typeface="Arial" panose="020B0604020202020204" pitchFamily="34" charset="0"/>
              <a:buChar char="•"/>
            </a:pPr>
            <a:r>
              <a:rPr lang="en-US" sz="2000" b="0" i="0" dirty="0">
                <a:solidFill>
                  <a:srgbClr val="474747"/>
                </a:solidFill>
                <a:effectLst/>
                <a:latin typeface="Helvetica Neue"/>
              </a:rPr>
              <a:t> </a:t>
            </a:r>
            <a:r>
              <a:rPr lang="hi-IN" sz="2000" b="0" i="0" dirty="0">
                <a:solidFill>
                  <a:srgbClr val="474747"/>
                </a:solidFill>
                <a:effectLst/>
                <a:latin typeface="Helvetica Neue"/>
              </a:rPr>
              <a:t>मेरठ</a:t>
            </a:r>
            <a:r>
              <a:rPr lang="en-US" sz="2000" b="0" i="0" dirty="0">
                <a:solidFill>
                  <a:srgbClr val="474747"/>
                </a:solidFill>
                <a:effectLst/>
                <a:latin typeface="Helvetica Neue"/>
              </a:rPr>
              <a:t> </a:t>
            </a:r>
            <a:r>
              <a:rPr lang="hi-IN" sz="2000" b="0" i="0" dirty="0">
                <a:solidFill>
                  <a:srgbClr val="474747"/>
                </a:solidFill>
                <a:effectLst/>
                <a:latin typeface="Helvetica Neue"/>
              </a:rPr>
              <a:t>में</a:t>
            </a:r>
            <a:r>
              <a:rPr lang="en-US" sz="2000" b="0" i="0" dirty="0">
                <a:solidFill>
                  <a:srgbClr val="474747"/>
                </a:solidFill>
                <a:effectLst/>
                <a:latin typeface="Helvetica Neue"/>
              </a:rPr>
              <a:t> </a:t>
            </a:r>
            <a:r>
              <a:rPr lang="hi-IN" sz="2000" b="0" i="0" dirty="0">
                <a:solidFill>
                  <a:srgbClr val="474747"/>
                </a:solidFill>
                <a:effectLst/>
                <a:latin typeface="Helvetica Neue"/>
              </a:rPr>
              <a:t>विद्रोह</a:t>
            </a:r>
            <a:r>
              <a:rPr lang="en-US" sz="2000" b="0" i="0" dirty="0">
                <a:solidFill>
                  <a:srgbClr val="474747"/>
                </a:solidFill>
                <a:effectLst/>
                <a:latin typeface="Helvetica Neue"/>
              </a:rPr>
              <a:t> </a:t>
            </a:r>
            <a:r>
              <a:rPr lang="hi-IN" sz="2000" b="0" i="0" dirty="0">
                <a:solidFill>
                  <a:srgbClr val="474747"/>
                </a:solidFill>
                <a:effectLst/>
                <a:latin typeface="Helvetica Neue"/>
              </a:rPr>
              <a:t>भड़कने</a:t>
            </a:r>
            <a:r>
              <a:rPr lang="en-US" sz="2000" b="0" i="0" dirty="0">
                <a:solidFill>
                  <a:srgbClr val="474747"/>
                </a:solidFill>
                <a:effectLst/>
                <a:latin typeface="Helvetica Neue"/>
              </a:rPr>
              <a:t> </a:t>
            </a:r>
            <a:r>
              <a:rPr lang="hi-IN" sz="2000" b="0" i="0" dirty="0">
                <a:solidFill>
                  <a:srgbClr val="474747"/>
                </a:solidFill>
                <a:effectLst/>
                <a:latin typeface="Helvetica Neue"/>
              </a:rPr>
              <a:t>के</a:t>
            </a:r>
            <a:r>
              <a:rPr lang="en-US" sz="2000" b="0" i="0" dirty="0">
                <a:solidFill>
                  <a:srgbClr val="474747"/>
                </a:solidFill>
                <a:effectLst/>
                <a:latin typeface="Helvetica Neue"/>
              </a:rPr>
              <a:t> </a:t>
            </a:r>
            <a:r>
              <a:rPr lang="hi-IN" sz="2000" b="1" i="0" dirty="0">
                <a:solidFill>
                  <a:srgbClr val="474747"/>
                </a:solidFill>
                <a:effectLst/>
                <a:latin typeface="Helvetica Neue"/>
              </a:rPr>
              <a:t>14</a:t>
            </a:r>
            <a:r>
              <a:rPr lang="en-US" sz="2000" b="0" i="0" dirty="0">
                <a:solidFill>
                  <a:srgbClr val="474747"/>
                </a:solidFill>
                <a:effectLst/>
                <a:latin typeface="Helvetica Neue"/>
              </a:rPr>
              <a:t> </a:t>
            </a:r>
            <a:r>
              <a:rPr lang="hi-IN" sz="2000" b="0" i="0" dirty="0">
                <a:solidFill>
                  <a:srgbClr val="474747"/>
                </a:solidFill>
                <a:effectLst/>
                <a:latin typeface="Helvetica Neue"/>
              </a:rPr>
              <a:t>महीने</a:t>
            </a:r>
            <a:r>
              <a:rPr lang="en-US" sz="2000" b="0" i="0" dirty="0">
                <a:solidFill>
                  <a:srgbClr val="474747"/>
                </a:solidFill>
                <a:effectLst/>
                <a:latin typeface="Helvetica Neue"/>
              </a:rPr>
              <a:t> </a:t>
            </a:r>
            <a:r>
              <a:rPr lang="hi-IN" sz="2000" b="0" i="0" dirty="0">
                <a:solidFill>
                  <a:srgbClr val="474747"/>
                </a:solidFill>
                <a:effectLst/>
                <a:latin typeface="Helvetica Neue"/>
              </a:rPr>
              <a:t>बाद</a:t>
            </a:r>
            <a:r>
              <a:rPr lang="en-US" sz="2000" b="0" i="0" dirty="0">
                <a:solidFill>
                  <a:srgbClr val="474747"/>
                </a:solidFill>
                <a:effectLst/>
                <a:latin typeface="Helvetica Neue"/>
              </a:rPr>
              <a:t> </a:t>
            </a:r>
            <a:r>
              <a:rPr lang="hi-IN" sz="2000" b="1" i="0" dirty="0">
                <a:solidFill>
                  <a:srgbClr val="474747"/>
                </a:solidFill>
                <a:effectLst/>
                <a:latin typeface="Helvetica Neue"/>
              </a:rPr>
              <a:t>8</a:t>
            </a:r>
            <a:r>
              <a:rPr lang="en-US" sz="2000" b="1" i="0" dirty="0">
                <a:solidFill>
                  <a:srgbClr val="474747"/>
                </a:solidFill>
                <a:effectLst/>
                <a:latin typeface="Helvetica Neue"/>
              </a:rPr>
              <a:t> </a:t>
            </a:r>
            <a:r>
              <a:rPr lang="hi-IN" sz="2000" b="1" i="0" dirty="0">
                <a:solidFill>
                  <a:srgbClr val="474747"/>
                </a:solidFill>
                <a:effectLst/>
                <a:latin typeface="Helvetica Neue"/>
              </a:rPr>
              <a:t>जुलाई,</a:t>
            </a:r>
            <a:r>
              <a:rPr lang="en-US" sz="2000" b="1" i="0" dirty="0">
                <a:solidFill>
                  <a:srgbClr val="474747"/>
                </a:solidFill>
                <a:effectLst/>
                <a:latin typeface="Helvetica Neue"/>
              </a:rPr>
              <a:t> </a:t>
            </a:r>
            <a:r>
              <a:rPr lang="hi-IN" sz="2000" b="1" i="0" dirty="0">
                <a:solidFill>
                  <a:srgbClr val="474747"/>
                </a:solidFill>
                <a:effectLst/>
                <a:latin typeface="Helvetica Neue"/>
              </a:rPr>
              <a:t>1858</a:t>
            </a:r>
            <a:r>
              <a:rPr lang="en-US" sz="2000" b="1" i="0" dirty="0">
                <a:solidFill>
                  <a:srgbClr val="474747"/>
                </a:solidFill>
                <a:effectLst/>
                <a:latin typeface="Helvetica Neue"/>
              </a:rPr>
              <a:t> </a:t>
            </a:r>
            <a:r>
              <a:rPr lang="hi-IN" sz="2000" b="0" i="0" dirty="0">
                <a:solidFill>
                  <a:srgbClr val="474747"/>
                </a:solidFill>
                <a:effectLst/>
                <a:latin typeface="Helvetica Neue"/>
              </a:rPr>
              <a:t>को</a:t>
            </a:r>
            <a:r>
              <a:rPr lang="en-US" sz="2000" b="0" i="0" dirty="0">
                <a:solidFill>
                  <a:srgbClr val="474747"/>
                </a:solidFill>
                <a:effectLst/>
                <a:latin typeface="Helvetica Neue"/>
              </a:rPr>
              <a:t> </a:t>
            </a:r>
            <a:r>
              <a:rPr lang="hi-IN" sz="2000" b="0" i="0" dirty="0">
                <a:solidFill>
                  <a:srgbClr val="474747"/>
                </a:solidFill>
                <a:effectLst/>
                <a:latin typeface="Helvetica Neue"/>
              </a:rPr>
              <a:t>लॉर्ड</a:t>
            </a:r>
            <a:r>
              <a:rPr lang="en-US" sz="2000" b="0" i="0" dirty="0">
                <a:solidFill>
                  <a:srgbClr val="474747"/>
                </a:solidFill>
                <a:effectLst/>
                <a:latin typeface="Helvetica Neue"/>
              </a:rPr>
              <a:t> </a:t>
            </a:r>
            <a:r>
              <a:rPr lang="hi-IN" sz="2000" b="0" i="0" dirty="0">
                <a:solidFill>
                  <a:srgbClr val="474747"/>
                </a:solidFill>
                <a:effectLst/>
                <a:latin typeface="Helvetica Neue"/>
              </a:rPr>
              <a:t>कैनिंग</a:t>
            </a:r>
            <a:r>
              <a:rPr lang="en-US" sz="2000" b="0" i="0" dirty="0">
                <a:solidFill>
                  <a:srgbClr val="474747"/>
                </a:solidFill>
                <a:effectLst/>
                <a:latin typeface="Helvetica Neue"/>
              </a:rPr>
              <a:t> </a:t>
            </a:r>
            <a:r>
              <a:rPr lang="hi-IN" sz="2000" b="0" i="0" dirty="0">
                <a:solidFill>
                  <a:srgbClr val="474747"/>
                </a:solidFill>
                <a:effectLst/>
                <a:latin typeface="Helvetica Neue"/>
              </a:rPr>
              <a:t>द्वारा</a:t>
            </a:r>
            <a:r>
              <a:rPr lang="en-US" sz="2000" b="0" i="0" dirty="0">
                <a:solidFill>
                  <a:srgbClr val="474747"/>
                </a:solidFill>
                <a:effectLst/>
                <a:latin typeface="Helvetica Neue"/>
              </a:rPr>
              <a:t> </a:t>
            </a:r>
            <a:r>
              <a:rPr lang="hi-IN" sz="2000" b="0" i="0" dirty="0">
                <a:solidFill>
                  <a:srgbClr val="474747"/>
                </a:solidFill>
                <a:effectLst/>
                <a:latin typeface="Helvetica Neue"/>
              </a:rPr>
              <a:t>शांति</a:t>
            </a:r>
            <a:r>
              <a:rPr lang="en-US" sz="2000" b="0" i="0" dirty="0">
                <a:solidFill>
                  <a:srgbClr val="474747"/>
                </a:solidFill>
                <a:effectLst/>
                <a:latin typeface="Helvetica Neue"/>
              </a:rPr>
              <a:t> </a:t>
            </a:r>
            <a:r>
              <a:rPr lang="hi-IN" sz="2000" b="0" i="0" dirty="0">
                <a:solidFill>
                  <a:srgbClr val="474747"/>
                </a:solidFill>
                <a:effectLst/>
                <a:latin typeface="Helvetica Neue"/>
              </a:rPr>
              <a:t>की</a:t>
            </a:r>
            <a:r>
              <a:rPr lang="en-US" sz="2000" b="0" i="0" dirty="0">
                <a:solidFill>
                  <a:srgbClr val="474747"/>
                </a:solidFill>
                <a:effectLst/>
                <a:latin typeface="Helvetica Neue"/>
              </a:rPr>
              <a:t> </a:t>
            </a:r>
            <a:r>
              <a:rPr lang="hi-IN" sz="2000" b="0" i="0" dirty="0">
                <a:solidFill>
                  <a:srgbClr val="474747"/>
                </a:solidFill>
                <a:effectLst/>
                <a:latin typeface="Helvetica Neue"/>
              </a:rPr>
              <a:t>घोषणा</a:t>
            </a:r>
            <a:r>
              <a:rPr lang="en-US" sz="2000" b="0" i="0" dirty="0">
                <a:solidFill>
                  <a:srgbClr val="474747"/>
                </a:solidFill>
                <a:effectLst/>
                <a:latin typeface="Helvetica Neue"/>
              </a:rPr>
              <a:t> </a:t>
            </a:r>
            <a:r>
              <a:rPr lang="hi-IN" sz="2000" b="0" i="0" dirty="0">
                <a:solidFill>
                  <a:srgbClr val="474747"/>
                </a:solidFill>
                <a:effectLst/>
                <a:latin typeface="Helvetica Neue"/>
              </a:rPr>
              <a:t>की</a:t>
            </a:r>
            <a:r>
              <a:rPr lang="en-US" sz="2000" b="0" i="0" dirty="0">
                <a:solidFill>
                  <a:srgbClr val="474747"/>
                </a:solidFill>
                <a:effectLst/>
                <a:latin typeface="Helvetica Neue"/>
              </a:rPr>
              <a:t> </a:t>
            </a:r>
            <a:r>
              <a:rPr lang="hi-IN" sz="2000" b="0" i="0" dirty="0">
                <a:solidFill>
                  <a:srgbClr val="474747"/>
                </a:solidFill>
                <a:effectLst/>
                <a:latin typeface="Helvetica Neue"/>
              </a:rPr>
              <a:t>गई।</a:t>
            </a:r>
            <a:endParaRPr lang="en-US" sz="2000" b="0" i="0" dirty="0">
              <a:solidFill>
                <a:srgbClr val="474747"/>
              </a:solidFill>
              <a:effectLst/>
              <a:latin typeface="Helvetica Neue"/>
            </a:endParaRPr>
          </a:p>
          <a:p>
            <a:pPr algn="just">
              <a:lnSpc>
                <a:spcPct val="150000"/>
              </a:lnSpc>
            </a:pPr>
            <a:endParaRPr lang="en-US" sz="2000" b="0" i="0" dirty="0">
              <a:solidFill>
                <a:srgbClr val="474747"/>
              </a:solidFill>
              <a:effectLst/>
              <a:latin typeface="Helvetica Neue"/>
            </a:endParaRPr>
          </a:p>
          <a:p>
            <a:pPr algn="just">
              <a:lnSpc>
                <a:spcPct val="150000"/>
              </a:lnSpc>
            </a:pPr>
            <a:endParaRPr lang="en-US" b="0" i="0" dirty="0">
              <a:solidFill>
                <a:srgbClr val="474747"/>
              </a:solidFill>
              <a:effectLst/>
              <a:latin typeface="Helvetica Neue"/>
            </a:endParaRPr>
          </a:p>
          <a:p>
            <a:pPr algn="just"/>
            <a:endParaRPr lang="hi-IN" b="0" i="0" dirty="0">
              <a:solidFill>
                <a:srgbClr val="474747"/>
              </a:solidFill>
              <a:effectLst/>
              <a:latin typeface="Helvetica Neue"/>
            </a:endParaRPr>
          </a:p>
        </p:txBody>
      </p:sp>
      <p:graphicFrame>
        <p:nvGraphicFramePr>
          <p:cNvPr id="5" name="Table 5">
            <a:extLst>
              <a:ext uri="{FF2B5EF4-FFF2-40B4-BE49-F238E27FC236}">
                <a16:creationId xmlns:a16="http://schemas.microsoft.com/office/drawing/2014/main" id="{DADAEBC2-ABD2-47BD-8F8B-AAB88C461168}"/>
              </a:ext>
            </a:extLst>
          </p:cNvPr>
          <p:cNvGraphicFramePr>
            <a:graphicFrameLocks noGrp="1"/>
          </p:cNvGraphicFramePr>
          <p:nvPr>
            <p:extLst>
              <p:ext uri="{D42A27DB-BD31-4B8C-83A1-F6EECF244321}">
                <p14:modId xmlns:p14="http://schemas.microsoft.com/office/powerpoint/2010/main" val="2395459875"/>
              </p:ext>
            </p:extLst>
          </p:nvPr>
        </p:nvGraphicFramePr>
        <p:xfrm>
          <a:off x="1046921" y="1989783"/>
          <a:ext cx="7288695" cy="4442460"/>
        </p:xfrm>
        <a:graphic>
          <a:graphicData uri="http://schemas.openxmlformats.org/drawingml/2006/table">
            <a:tbl>
              <a:tblPr firstRow="1" bandRow="1">
                <a:tableStyleId>{616DA210-FB5B-4158-B5E0-FEB733F419BA}</a:tableStyleId>
              </a:tblPr>
              <a:tblGrid>
                <a:gridCol w="1842053">
                  <a:extLst>
                    <a:ext uri="{9D8B030D-6E8A-4147-A177-3AD203B41FA5}">
                      <a16:colId xmlns:a16="http://schemas.microsoft.com/office/drawing/2014/main" val="1498938898"/>
                    </a:ext>
                  </a:extLst>
                </a:gridCol>
                <a:gridCol w="2610678">
                  <a:extLst>
                    <a:ext uri="{9D8B030D-6E8A-4147-A177-3AD203B41FA5}">
                      <a16:colId xmlns:a16="http://schemas.microsoft.com/office/drawing/2014/main" val="3180229939"/>
                    </a:ext>
                  </a:extLst>
                </a:gridCol>
                <a:gridCol w="2835964">
                  <a:extLst>
                    <a:ext uri="{9D8B030D-6E8A-4147-A177-3AD203B41FA5}">
                      <a16:colId xmlns:a16="http://schemas.microsoft.com/office/drawing/2014/main" val="469492602"/>
                    </a:ext>
                  </a:extLst>
                </a:gridCol>
              </a:tblGrid>
              <a:tr h="370840">
                <a:tc>
                  <a:txBody>
                    <a:bodyPr/>
                    <a:lstStyle/>
                    <a:p>
                      <a:r>
                        <a:rPr lang="hi-IN" sz="1800" b="1" i="0" kern="1200" dirty="0">
                          <a:solidFill>
                            <a:schemeClr val="tx1"/>
                          </a:solidFill>
                          <a:effectLst/>
                          <a:latin typeface="+mn-lt"/>
                          <a:ea typeface="+mn-ea"/>
                          <a:cs typeface="+mn-cs"/>
                        </a:rPr>
                        <a:t>विद्रोह के स्थान</a:t>
                      </a:r>
                      <a:endParaRPr lang="en-US" dirty="0"/>
                    </a:p>
                  </a:txBody>
                  <a:tcPr/>
                </a:tc>
                <a:tc>
                  <a:txBody>
                    <a:bodyPr/>
                    <a:lstStyle/>
                    <a:p>
                      <a:r>
                        <a:rPr lang="hi-IN" sz="1800" b="1" i="0" kern="1200" dirty="0">
                          <a:solidFill>
                            <a:schemeClr val="tx1"/>
                          </a:solidFill>
                          <a:effectLst/>
                          <a:latin typeface="+mn-lt"/>
                          <a:ea typeface="+mn-ea"/>
                          <a:cs typeface="+mn-cs"/>
                        </a:rPr>
                        <a:t>भारतीय नेता</a:t>
                      </a:r>
                      <a:endParaRPr lang="en-US" dirty="0"/>
                    </a:p>
                  </a:txBody>
                  <a:tcPr/>
                </a:tc>
                <a:tc>
                  <a:txBody>
                    <a:bodyPr/>
                    <a:lstStyle/>
                    <a:p>
                      <a:r>
                        <a:rPr lang="hi-IN" sz="1800" b="1" i="0" kern="1200" dirty="0">
                          <a:solidFill>
                            <a:schemeClr val="tx1"/>
                          </a:solidFill>
                          <a:effectLst/>
                          <a:latin typeface="+mn-lt"/>
                          <a:ea typeface="+mn-ea"/>
                          <a:cs typeface="+mn-cs"/>
                        </a:rPr>
                        <a:t>ब्रिटिश अधिकारी जिन्होंने विद्रोह को दबा दिया</a:t>
                      </a:r>
                      <a:endParaRPr lang="en-US" dirty="0"/>
                    </a:p>
                  </a:txBody>
                  <a:tcPr/>
                </a:tc>
                <a:extLst>
                  <a:ext uri="{0D108BD9-81ED-4DB2-BD59-A6C34878D82A}">
                    <a16:rowId xmlns:a16="http://schemas.microsoft.com/office/drawing/2014/main" val="103216886"/>
                  </a:ext>
                </a:extLst>
              </a:tr>
              <a:tr h="370840">
                <a:tc>
                  <a:txBody>
                    <a:bodyPr/>
                    <a:lstStyle/>
                    <a:p>
                      <a:r>
                        <a:rPr lang="hi-IN" b="0" dirty="0">
                          <a:solidFill>
                            <a:srgbClr val="000000"/>
                          </a:solidFill>
                          <a:effectLst/>
                        </a:rPr>
                        <a:t>दिल्ली</a:t>
                      </a:r>
                    </a:p>
                  </a:txBody>
                  <a:tcPr marL="142875" marR="142875" marT="95250" marB="95250" anchor="ctr"/>
                </a:tc>
                <a:tc>
                  <a:txBody>
                    <a:bodyPr/>
                    <a:lstStyle/>
                    <a:p>
                      <a:r>
                        <a:rPr lang="hi-IN" b="0" dirty="0">
                          <a:solidFill>
                            <a:srgbClr val="000000"/>
                          </a:solidFill>
                          <a:effectLst/>
                        </a:rPr>
                        <a:t>बहादुर</a:t>
                      </a:r>
                      <a:r>
                        <a:rPr lang="en-US" b="0" dirty="0">
                          <a:solidFill>
                            <a:srgbClr val="000000"/>
                          </a:solidFill>
                          <a:effectLst/>
                        </a:rPr>
                        <a:t> </a:t>
                      </a:r>
                      <a:r>
                        <a:rPr lang="hi-IN" b="0" dirty="0">
                          <a:solidFill>
                            <a:srgbClr val="000000"/>
                          </a:solidFill>
                          <a:effectLst/>
                        </a:rPr>
                        <a:t>शाह द्वितीय</a:t>
                      </a:r>
                    </a:p>
                  </a:txBody>
                  <a:tcPr marL="142875" marR="142875" marT="95250" marB="95250" anchor="ctr"/>
                </a:tc>
                <a:tc>
                  <a:txBody>
                    <a:bodyPr/>
                    <a:lstStyle/>
                    <a:p>
                      <a:r>
                        <a:rPr lang="hi-IN" b="0" dirty="0">
                          <a:solidFill>
                            <a:srgbClr val="000000"/>
                          </a:solidFill>
                          <a:effectLst/>
                        </a:rPr>
                        <a:t>जॉन निकोलसन</a:t>
                      </a:r>
                    </a:p>
                  </a:txBody>
                  <a:tcPr marL="142875" marR="142875" marT="95250" marB="95250" anchor="ctr"/>
                </a:tc>
                <a:extLst>
                  <a:ext uri="{0D108BD9-81ED-4DB2-BD59-A6C34878D82A}">
                    <a16:rowId xmlns:a16="http://schemas.microsoft.com/office/drawing/2014/main" val="3258245287"/>
                  </a:ext>
                </a:extLst>
              </a:tr>
              <a:tr h="370840">
                <a:tc>
                  <a:txBody>
                    <a:bodyPr/>
                    <a:lstStyle/>
                    <a:p>
                      <a:r>
                        <a:rPr lang="hi-IN" b="0" dirty="0">
                          <a:solidFill>
                            <a:srgbClr val="000000"/>
                          </a:solidFill>
                          <a:effectLst/>
                        </a:rPr>
                        <a:t>लखनऊ</a:t>
                      </a:r>
                    </a:p>
                  </a:txBody>
                  <a:tcPr marL="142875" marR="142875" marT="95250" marB="95250" anchor="ctr"/>
                </a:tc>
                <a:tc>
                  <a:txBody>
                    <a:bodyPr/>
                    <a:lstStyle/>
                    <a:p>
                      <a:r>
                        <a:rPr lang="hi-IN" b="0" dirty="0">
                          <a:solidFill>
                            <a:srgbClr val="000000"/>
                          </a:solidFill>
                          <a:effectLst/>
                        </a:rPr>
                        <a:t>बेगम हजरत महल</a:t>
                      </a:r>
                    </a:p>
                  </a:txBody>
                  <a:tcPr marL="142875" marR="142875" marT="95250" marB="95250" anchor="ctr"/>
                </a:tc>
                <a:tc>
                  <a:txBody>
                    <a:bodyPr/>
                    <a:lstStyle/>
                    <a:p>
                      <a:r>
                        <a:rPr lang="hi-IN" b="0" dirty="0">
                          <a:solidFill>
                            <a:srgbClr val="000000"/>
                          </a:solidFill>
                          <a:effectLst/>
                        </a:rPr>
                        <a:t>हेनरी लारेंस</a:t>
                      </a:r>
                    </a:p>
                  </a:txBody>
                  <a:tcPr marL="142875" marR="142875" marT="95250" marB="95250" anchor="ctr"/>
                </a:tc>
                <a:extLst>
                  <a:ext uri="{0D108BD9-81ED-4DB2-BD59-A6C34878D82A}">
                    <a16:rowId xmlns:a16="http://schemas.microsoft.com/office/drawing/2014/main" val="3088865490"/>
                  </a:ext>
                </a:extLst>
              </a:tr>
              <a:tr h="370840">
                <a:tc>
                  <a:txBody>
                    <a:bodyPr/>
                    <a:lstStyle/>
                    <a:p>
                      <a:r>
                        <a:rPr lang="hi-IN" b="0" dirty="0">
                          <a:solidFill>
                            <a:srgbClr val="000000"/>
                          </a:solidFill>
                          <a:effectLst/>
                        </a:rPr>
                        <a:t>कानपुर</a:t>
                      </a:r>
                    </a:p>
                  </a:txBody>
                  <a:tcPr marL="142875" marR="142875" marT="95250" marB="95250" anchor="ctr"/>
                </a:tc>
                <a:tc>
                  <a:txBody>
                    <a:bodyPr/>
                    <a:lstStyle/>
                    <a:p>
                      <a:r>
                        <a:rPr lang="hi-IN" b="0">
                          <a:solidFill>
                            <a:srgbClr val="000000"/>
                          </a:solidFill>
                          <a:effectLst/>
                        </a:rPr>
                        <a:t>नाना साहेब</a:t>
                      </a:r>
                    </a:p>
                  </a:txBody>
                  <a:tcPr marL="142875" marR="142875" marT="95250" marB="95250" anchor="ctr"/>
                </a:tc>
                <a:tc>
                  <a:txBody>
                    <a:bodyPr/>
                    <a:lstStyle/>
                    <a:p>
                      <a:r>
                        <a:rPr lang="hi-IN" b="0">
                          <a:solidFill>
                            <a:srgbClr val="000000"/>
                          </a:solidFill>
                          <a:effectLst/>
                        </a:rPr>
                        <a:t>सर कोलिन कैंपबेल</a:t>
                      </a:r>
                    </a:p>
                  </a:txBody>
                  <a:tcPr marL="142875" marR="142875" marT="95250" marB="95250" anchor="ctr"/>
                </a:tc>
                <a:extLst>
                  <a:ext uri="{0D108BD9-81ED-4DB2-BD59-A6C34878D82A}">
                    <a16:rowId xmlns:a16="http://schemas.microsoft.com/office/drawing/2014/main" val="1245686495"/>
                  </a:ext>
                </a:extLst>
              </a:tr>
              <a:tr h="370840">
                <a:tc>
                  <a:txBody>
                    <a:bodyPr/>
                    <a:lstStyle/>
                    <a:p>
                      <a:r>
                        <a:rPr lang="hi-IN" b="0">
                          <a:solidFill>
                            <a:srgbClr val="000000"/>
                          </a:solidFill>
                          <a:effectLst/>
                        </a:rPr>
                        <a:t>झाँसी और ग्वालियर</a:t>
                      </a:r>
                    </a:p>
                  </a:txBody>
                  <a:tcPr marL="142875" marR="142875" marT="95250" marB="95250" anchor="ctr"/>
                </a:tc>
                <a:tc>
                  <a:txBody>
                    <a:bodyPr/>
                    <a:lstStyle/>
                    <a:p>
                      <a:r>
                        <a:rPr lang="hi-IN" b="0">
                          <a:solidFill>
                            <a:srgbClr val="000000"/>
                          </a:solidFill>
                          <a:effectLst/>
                        </a:rPr>
                        <a:t>लक्ष्मी बाई और तात्या टोपे</a:t>
                      </a:r>
                    </a:p>
                  </a:txBody>
                  <a:tcPr marL="142875" marR="142875" marT="95250" marB="95250" anchor="ctr"/>
                </a:tc>
                <a:tc>
                  <a:txBody>
                    <a:bodyPr/>
                    <a:lstStyle/>
                    <a:p>
                      <a:r>
                        <a:rPr lang="hi-IN" b="0">
                          <a:solidFill>
                            <a:srgbClr val="000000"/>
                          </a:solidFill>
                          <a:effectLst/>
                        </a:rPr>
                        <a:t>जनरल ह्यूग रोज</a:t>
                      </a:r>
                    </a:p>
                  </a:txBody>
                  <a:tcPr marL="142875" marR="142875" marT="95250" marB="95250" anchor="ctr"/>
                </a:tc>
                <a:extLst>
                  <a:ext uri="{0D108BD9-81ED-4DB2-BD59-A6C34878D82A}">
                    <a16:rowId xmlns:a16="http://schemas.microsoft.com/office/drawing/2014/main" val="4156171383"/>
                  </a:ext>
                </a:extLst>
              </a:tr>
              <a:tr h="370840">
                <a:tc>
                  <a:txBody>
                    <a:bodyPr/>
                    <a:lstStyle/>
                    <a:p>
                      <a:r>
                        <a:rPr lang="hi-IN" b="0">
                          <a:solidFill>
                            <a:srgbClr val="000000"/>
                          </a:solidFill>
                          <a:effectLst/>
                        </a:rPr>
                        <a:t>बरेली</a:t>
                      </a:r>
                    </a:p>
                  </a:txBody>
                  <a:tcPr marL="142875" marR="142875" marT="95250" marB="95250" anchor="ctr"/>
                </a:tc>
                <a:tc>
                  <a:txBody>
                    <a:bodyPr/>
                    <a:lstStyle/>
                    <a:p>
                      <a:r>
                        <a:rPr lang="hi-IN" b="0" dirty="0">
                          <a:solidFill>
                            <a:srgbClr val="000000"/>
                          </a:solidFill>
                          <a:effectLst/>
                        </a:rPr>
                        <a:t>खान बहादुर खान</a:t>
                      </a:r>
                    </a:p>
                  </a:txBody>
                  <a:tcPr marL="142875" marR="142875" marT="95250" marB="95250" anchor="ctr"/>
                </a:tc>
                <a:tc>
                  <a:txBody>
                    <a:bodyPr/>
                    <a:lstStyle/>
                    <a:p>
                      <a:r>
                        <a:rPr lang="hi-IN" b="0">
                          <a:solidFill>
                            <a:srgbClr val="000000"/>
                          </a:solidFill>
                          <a:effectLst/>
                        </a:rPr>
                        <a:t>सर कोलिन कैंपबेल</a:t>
                      </a:r>
                    </a:p>
                  </a:txBody>
                  <a:tcPr marL="142875" marR="142875" marT="95250" marB="95250" anchor="ctr"/>
                </a:tc>
                <a:extLst>
                  <a:ext uri="{0D108BD9-81ED-4DB2-BD59-A6C34878D82A}">
                    <a16:rowId xmlns:a16="http://schemas.microsoft.com/office/drawing/2014/main" val="3796511053"/>
                  </a:ext>
                </a:extLst>
              </a:tr>
              <a:tr h="370840">
                <a:tc>
                  <a:txBody>
                    <a:bodyPr/>
                    <a:lstStyle/>
                    <a:p>
                      <a:r>
                        <a:rPr lang="hi-IN" b="0">
                          <a:solidFill>
                            <a:srgbClr val="000000"/>
                          </a:solidFill>
                          <a:effectLst/>
                        </a:rPr>
                        <a:t>इलाहाबाद और बनारस</a:t>
                      </a:r>
                    </a:p>
                  </a:txBody>
                  <a:tcPr marL="142875" marR="142875" marT="95250" marB="95250" anchor="ctr"/>
                </a:tc>
                <a:tc>
                  <a:txBody>
                    <a:bodyPr/>
                    <a:lstStyle/>
                    <a:p>
                      <a:r>
                        <a:rPr lang="hi-IN" b="0">
                          <a:solidFill>
                            <a:srgbClr val="000000"/>
                          </a:solidFill>
                          <a:effectLst/>
                        </a:rPr>
                        <a:t>मौलवी लियाकत अली</a:t>
                      </a:r>
                    </a:p>
                  </a:txBody>
                  <a:tcPr marL="142875" marR="142875" marT="95250" marB="95250" anchor="ctr"/>
                </a:tc>
                <a:tc>
                  <a:txBody>
                    <a:bodyPr/>
                    <a:lstStyle/>
                    <a:p>
                      <a:r>
                        <a:rPr lang="hi-IN" b="0">
                          <a:solidFill>
                            <a:srgbClr val="000000"/>
                          </a:solidFill>
                          <a:effectLst/>
                        </a:rPr>
                        <a:t>कर्नल ऑनसेल</a:t>
                      </a:r>
                    </a:p>
                  </a:txBody>
                  <a:tcPr marL="142875" marR="142875" marT="95250" marB="95250" anchor="ctr"/>
                </a:tc>
                <a:extLst>
                  <a:ext uri="{0D108BD9-81ED-4DB2-BD59-A6C34878D82A}">
                    <a16:rowId xmlns:a16="http://schemas.microsoft.com/office/drawing/2014/main" val="1020251732"/>
                  </a:ext>
                </a:extLst>
              </a:tr>
              <a:tr h="370840">
                <a:tc>
                  <a:txBody>
                    <a:bodyPr/>
                    <a:lstStyle/>
                    <a:p>
                      <a:r>
                        <a:rPr lang="hi-IN" b="0">
                          <a:solidFill>
                            <a:srgbClr val="000000"/>
                          </a:solidFill>
                          <a:effectLst/>
                        </a:rPr>
                        <a:t>बिहार</a:t>
                      </a:r>
                    </a:p>
                  </a:txBody>
                  <a:tcPr marL="142875" marR="142875" marT="95250" marB="95250" anchor="ctr"/>
                </a:tc>
                <a:tc>
                  <a:txBody>
                    <a:bodyPr/>
                    <a:lstStyle/>
                    <a:p>
                      <a:r>
                        <a:rPr lang="hi-IN" b="0">
                          <a:solidFill>
                            <a:srgbClr val="000000"/>
                          </a:solidFill>
                          <a:effectLst/>
                        </a:rPr>
                        <a:t>कुँवर सिंह</a:t>
                      </a:r>
                    </a:p>
                  </a:txBody>
                  <a:tcPr marL="142875" marR="142875" marT="95250" marB="95250" anchor="ctr"/>
                </a:tc>
                <a:tc>
                  <a:txBody>
                    <a:bodyPr/>
                    <a:lstStyle/>
                    <a:p>
                      <a:r>
                        <a:rPr lang="hi-IN" b="0" dirty="0">
                          <a:solidFill>
                            <a:srgbClr val="000000"/>
                          </a:solidFill>
                          <a:effectLst/>
                        </a:rPr>
                        <a:t>विलियम टेलर</a:t>
                      </a:r>
                    </a:p>
                  </a:txBody>
                  <a:tcPr marL="142875" marR="142875" marT="95250" marB="95250" anchor="ctr"/>
                </a:tc>
                <a:extLst>
                  <a:ext uri="{0D108BD9-81ED-4DB2-BD59-A6C34878D82A}">
                    <a16:rowId xmlns:a16="http://schemas.microsoft.com/office/drawing/2014/main" val="35295376"/>
                  </a:ext>
                </a:extLst>
              </a:tr>
            </a:tbl>
          </a:graphicData>
        </a:graphic>
      </p:graphicFrame>
    </p:spTree>
    <p:extLst>
      <p:ext uri="{BB962C8B-B14F-4D97-AF65-F5344CB8AC3E}">
        <p14:creationId xmlns:p14="http://schemas.microsoft.com/office/powerpoint/2010/main" val="800984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3DBFD4-1DE2-4A0B-B797-1F27643C95B2}"/>
              </a:ext>
            </a:extLst>
          </p:cNvPr>
          <p:cNvSpPr/>
          <p:nvPr/>
        </p:nvSpPr>
        <p:spPr>
          <a:xfrm>
            <a:off x="185530" y="289679"/>
            <a:ext cx="11688418" cy="6155531"/>
          </a:xfrm>
          <a:prstGeom prst="rect">
            <a:avLst/>
          </a:prstGeom>
        </p:spPr>
        <p:txBody>
          <a:bodyPr wrap="square">
            <a:spAutoFit/>
          </a:bodyPr>
          <a:lstStyle/>
          <a:p>
            <a:r>
              <a:rPr lang="en-US" sz="2200" b="1" i="0" dirty="0">
                <a:solidFill>
                  <a:srgbClr val="191919"/>
                </a:solidFill>
                <a:effectLst/>
                <a:latin typeface="Helvetica Neue"/>
              </a:rPr>
              <a:t>	</a:t>
            </a:r>
          </a:p>
          <a:p>
            <a:r>
              <a:rPr lang="en-US" sz="2200" b="1" dirty="0">
                <a:solidFill>
                  <a:srgbClr val="191919"/>
                </a:solidFill>
                <a:latin typeface="Helvetica Neue"/>
              </a:rPr>
              <a:t>	</a:t>
            </a:r>
            <a:r>
              <a:rPr lang="hi-IN" sz="2800" b="1" i="0" u="sng" dirty="0">
                <a:solidFill>
                  <a:srgbClr val="191919"/>
                </a:solidFill>
                <a:effectLst/>
                <a:latin typeface="Helvetica Neue"/>
              </a:rPr>
              <a:t>विद्रोह की असफलता के कारण</a:t>
            </a:r>
            <a:r>
              <a:rPr lang="en-US" sz="2800" b="1" i="0" u="sng" dirty="0">
                <a:solidFill>
                  <a:srgbClr val="191919"/>
                </a:solidFill>
                <a:effectLst/>
                <a:latin typeface="Helvetica Neue"/>
              </a:rPr>
              <a:t>:-</a:t>
            </a:r>
          </a:p>
          <a:p>
            <a:endParaRPr lang="hi-IN" sz="2200" b="0" i="0" u="sng" dirty="0">
              <a:solidFill>
                <a:srgbClr val="191919"/>
              </a:solidFill>
              <a:effectLst/>
              <a:latin typeface="Helvetica Neue"/>
            </a:endParaRPr>
          </a:p>
          <a:p>
            <a:pPr algn="just">
              <a:lnSpc>
                <a:spcPct val="150000"/>
              </a:lnSpc>
              <a:buFont typeface="Arial" panose="020B0604020202020204" pitchFamily="34" charset="0"/>
              <a:buChar char="•"/>
            </a:pPr>
            <a:r>
              <a:rPr lang="hi-IN" sz="2000" b="1" i="0" dirty="0">
                <a:solidFill>
                  <a:srgbClr val="474747"/>
                </a:solidFill>
                <a:effectLst/>
                <a:latin typeface="Helvetica Neue"/>
              </a:rPr>
              <a:t>सीमित प्रभाव:</a:t>
            </a:r>
            <a:r>
              <a:rPr lang="hi-IN" sz="2000" b="0" i="0" dirty="0">
                <a:solidFill>
                  <a:srgbClr val="474747"/>
                </a:solidFill>
                <a:effectLst/>
                <a:latin typeface="Helvetica Neue"/>
              </a:rPr>
              <a:t> </a:t>
            </a:r>
            <a:r>
              <a:rPr lang="hi-IN" b="0" i="0" dirty="0">
                <a:solidFill>
                  <a:srgbClr val="474747"/>
                </a:solidFill>
                <a:effectLst/>
                <a:latin typeface="Helvetica Neue"/>
              </a:rPr>
              <a:t>हालाँकि विद्रोह काफी व्यापक था, लेकिन देश का एक बड़ा हिस्सा इससे अप्रभावित रहा।</a:t>
            </a:r>
          </a:p>
          <a:p>
            <a:pPr marL="742950" lvl="1" indent="-285750" algn="just">
              <a:lnSpc>
                <a:spcPct val="150000"/>
              </a:lnSpc>
              <a:buFont typeface="Arial" panose="020B0604020202020204" pitchFamily="34" charset="0"/>
              <a:buChar char="•"/>
            </a:pPr>
            <a:r>
              <a:rPr lang="hi-IN" b="0" i="0" dirty="0">
                <a:solidFill>
                  <a:srgbClr val="474747"/>
                </a:solidFill>
                <a:effectLst/>
                <a:latin typeface="Helvetica Neue"/>
              </a:rPr>
              <a:t>विद्रोह मुख्य रूप से दोआब क्षेत्र तक ही सीमित था जैसे- सिंध, राजपूताना, कश्मीर और पंजाब के अधिकांश भाग।</a:t>
            </a:r>
          </a:p>
          <a:p>
            <a:pPr marL="742950" lvl="1" indent="-285750" algn="just">
              <a:lnSpc>
                <a:spcPct val="150000"/>
              </a:lnSpc>
              <a:buFont typeface="Arial" panose="020B0604020202020204" pitchFamily="34" charset="0"/>
              <a:buChar char="•"/>
            </a:pPr>
            <a:r>
              <a:rPr lang="hi-IN" b="0" i="0" dirty="0">
                <a:solidFill>
                  <a:srgbClr val="474747"/>
                </a:solidFill>
                <a:effectLst/>
                <a:latin typeface="Helvetica Neue"/>
              </a:rPr>
              <a:t>बड़ी रियासतें, हैदराबाद, मैसूर, त्रावणकोर और कश्मीर तथा राजपूताना के लोग भी विद्रोह में शामिल नहीं हुए।</a:t>
            </a:r>
          </a:p>
          <a:p>
            <a:pPr marL="742950" lvl="1" indent="-285750" algn="just">
              <a:lnSpc>
                <a:spcPct val="150000"/>
              </a:lnSpc>
              <a:buFont typeface="Arial" panose="020B0604020202020204" pitchFamily="34" charset="0"/>
              <a:buChar char="•"/>
            </a:pPr>
            <a:r>
              <a:rPr lang="hi-IN" b="0" i="0" dirty="0">
                <a:solidFill>
                  <a:srgbClr val="474747"/>
                </a:solidFill>
                <a:effectLst/>
                <a:latin typeface="Helvetica Neue"/>
              </a:rPr>
              <a:t>दक्षिणी प्रांतों ने भी इसमें भाग नहीं लिया।</a:t>
            </a:r>
          </a:p>
          <a:p>
            <a:pPr algn="just">
              <a:lnSpc>
                <a:spcPct val="150000"/>
              </a:lnSpc>
              <a:buFont typeface="Arial" panose="020B0604020202020204" pitchFamily="34" charset="0"/>
              <a:buChar char="•"/>
            </a:pPr>
            <a:r>
              <a:rPr lang="hi-IN" sz="2000" b="1" i="0" dirty="0">
                <a:solidFill>
                  <a:srgbClr val="474747"/>
                </a:solidFill>
                <a:effectLst/>
                <a:latin typeface="Helvetica Neue"/>
              </a:rPr>
              <a:t>प्रभावी नेतृत्व नहीं: </a:t>
            </a:r>
            <a:r>
              <a:rPr lang="hi-IN" b="0" i="0" dirty="0">
                <a:solidFill>
                  <a:srgbClr val="474747"/>
                </a:solidFill>
                <a:effectLst/>
                <a:latin typeface="Helvetica Neue"/>
              </a:rPr>
              <a:t>विद्रोहियों</a:t>
            </a:r>
            <a:r>
              <a:rPr lang="en-US" b="0" i="0" dirty="0">
                <a:solidFill>
                  <a:srgbClr val="474747"/>
                </a:solidFill>
                <a:effectLst/>
                <a:latin typeface="Helvetica Neue"/>
              </a:rPr>
              <a:t> </a:t>
            </a:r>
            <a:r>
              <a:rPr lang="hi-IN" b="0" i="0" dirty="0">
                <a:solidFill>
                  <a:srgbClr val="474747"/>
                </a:solidFill>
                <a:effectLst/>
                <a:latin typeface="Helvetica Neue"/>
              </a:rPr>
              <a:t>में</a:t>
            </a:r>
            <a:r>
              <a:rPr lang="en-US" b="0" i="0" dirty="0">
                <a:solidFill>
                  <a:srgbClr val="474747"/>
                </a:solidFill>
                <a:effectLst/>
                <a:latin typeface="Helvetica Neue"/>
              </a:rPr>
              <a:t> </a:t>
            </a:r>
            <a:r>
              <a:rPr lang="hi-IN" b="0" i="0" dirty="0">
                <a:solidFill>
                  <a:srgbClr val="474747"/>
                </a:solidFill>
                <a:effectLst/>
                <a:latin typeface="Helvetica Neue"/>
              </a:rPr>
              <a:t>एक</a:t>
            </a:r>
            <a:r>
              <a:rPr lang="en-US" b="0" i="0" dirty="0">
                <a:solidFill>
                  <a:srgbClr val="474747"/>
                </a:solidFill>
                <a:effectLst/>
                <a:latin typeface="Helvetica Neue"/>
              </a:rPr>
              <a:t> </a:t>
            </a:r>
            <a:r>
              <a:rPr lang="hi-IN" b="0" i="0" dirty="0">
                <a:solidFill>
                  <a:srgbClr val="474747"/>
                </a:solidFill>
                <a:effectLst/>
                <a:latin typeface="Helvetica Neue"/>
              </a:rPr>
              <a:t>प्रभावी नेता का अभाव था। हालाँकि नाना साहेब, तात्या टोपे और रानी लक्ष्मीबाई आदि बहादुर नेता थे, लेकिन वे समग्र रूप से आंदोलन को प्रभावी नेतृत्व प्रदान नहीं कर सके।</a:t>
            </a:r>
          </a:p>
          <a:p>
            <a:pPr algn="just">
              <a:lnSpc>
                <a:spcPct val="150000"/>
              </a:lnSpc>
              <a:buFont typeface="Arial" panose="020B0604020202020204" pitchFamily="34" charset="0"/>
              <a:buChar char="•"/>
            </a:pPr>
            <a:r>
              <a:rPr lang="hi-IN" sz="2000" b="1" i="0" dirty="0">
                <a:solidFill>
                  <a:srgbClr val="474747"/>
                </a:solidFill>
                <a:effectLst/>
                <a:latin typeface="Helvetica Neue"/>
              </a:rPr>
              <a:t>सीमित संसाधन:</a:t>
            </a:r>
            <a:r>
              <a:rPr lang="hi-IN" b="1" i="0" dirty="0">
                <a:solidFill>
                  <a:srgbClr val="474747"/>
                </a:solidFill>
                <a:effectLst/>
                <a:latin typeface="Helvetica Neue"/>
              </a:rPr>
              <a:t> </a:t>
            </a:r>
            <a:r>
              <a:rPr lang="hi-IN" b="0" i="0" dirty="0">
                <a:solidFill>
                  <a:srgbClr val="474747"/>
                </a:solidFill>
                <a:effectLst/>
                <a:latin typeface="Helvetica Neue"/>
              </a:rPr>
              <a:t>सत्ताधारी होने के कारण रेल, डाक, तार एवं परिवहन तथा संचार के अन्य सभी साधन अंग्रेज़ों के अधीन थे। इसलिये विद्रोहियों के पास हथियारों और धन की कमी थी।</a:t>
            </a:r>
          </a:p>
          <a:p>
            <a:pPr algn="just">
              <a:lnSpc>
                <a:spcPct val="150000"/>
              </a:lnSpc>
              <a:buFont typeface="Arial" panose="020B0604020202020204" pitchFamily="34" charset="0"/>
              <a:buChar char="•"/>
            </a:pPr>
            <a:r>
              <a:rPr lang="hi-IN" sz="2000" b="1" i="0" dirty="0">
                <a:solidFill>
                  <a:srgbClr val="474747"/>
                </a:solidFill>
                <a:effectLst/>
                <a:latin typeface="Helvetica Neue"/>
              </a:rPr>
              <a:t>मध्य वर्ग की भागीदारी नहीं:</a:t>
            </a:r>
            <a:r>
              <a:rPr lang="hi-IN" sz="2000" b="0" i="0" dirty="0">
                <a:solidFill>
                  <a:srgbClr val="474747"/>
                </a:solidFill>
                <a:effectLst/>
                <a:latin typeface="Helvetica Neue"/>
              </a:rPr>
              <a:t> </a:t>
            </a:r>
            <a:r>
              <a:rPr lang="hi-IN" b="0" i="0" dirty="0">
                <a:solidFill>
                  <a:srgbClr val="474747"/>
                </a:solidFill>
                <a:effectLst/>
                <a:latin typeface="Helvetica Neue"/>
              </a:rPr>
              <a:t>अंग्रेजी शिक्षा प्राप्त मध्यम वर्ग, बंगाल के अमीर व्यापारियों और ज़मींदारों ने विद्रोह को दबाने में अंग्रेज़ों की मदद की।</a:t>
            </a:r>
            <a:endParaRPr lang="en-US" b="0" i="0" dirty="0">
              <a:solidFill>
                <a:srgbClr val="474747"/>
              </a:solidFill>
              <a:effectLst/>
              <a:latin typeface="Helvetica Neue"/>
            </a:endParaRPr>
          </a:p>
          <a:p>
            <a:r>
              <a:rPr lang="en-US" sz="2200" b="1" dirty="0"/>
              <a:t>	</a:t>
            </a:r>
            <a:br>
              <a:rPr lang="hi-IN" dirty="0">
                <a:effectLst/>
              </a:rPr>
            </a:br>
            <a:endParaRPr lang="hi-IN" b="0" i="0" dirty="0">
              <a:solidFill>
                <a:srgbClr val="474747"/>
              </a:solidFill>
              <a:effectLst/>
              <a:latin typeface="Helvetica Neue"/>
            </a:endParaRPr>
          </a:p>
        </p:txBody>
      </p:sp>
    </p:spTree>
    <p:extLst>
      <p:ext uri="{BB962C8B-B14F-4D97-AF65-F5344CB8AC3E}">
        <p14:creationId xmlns:p14="http://schemas.microsoft.com/office/powerpoint/2010/main" val="1345033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25CDC7-F5C2-493F-9201-F4BD98BCA3C1}"/>
              </a:ext>
            </a:extLst>
          </p:cNvPr>
          <p:cNvSpPr/>
          <p:nvPr/>
        </p:nvSpPr>
        <p:spPr>
          <a:xfrm>
            <a:off x="251791" y="303673"/>
            <a:ext cx="11728174" cy="8309967"/>
          </a:xfrm>
          <a:prstGeom prst="rect">
            <a:avLst/>
          </a:prstGeom>
        </p:spPr>
        <p:txBody>
          <a:bodyPr wrap="square">
            <a:spAutoFit/>
          </a:bodyPr>
          <a:lstStyle/>
          <a:p>
            <a:r>
              <a:rPr lang="en-US" sz="2400" b="1" dirty="0"/>
              <a:t>	</a:t>
            </a:r>
            <a:r>
              <a:rPr lang="hi-IN" sz="2800" b="1" u="sng" dirty="0"/>
              <a:t>विद्रोह का परिणाम</a:t>
            </a:r>
            <a:r>
              <a:rPr lang="en-US" sz="2800" b="1" u="sng" dirty="0"/>
              <a:t>:-</a:t>
            </a:r>
            <a:endParaRPr lang="en-US" sz="2800" u="sng" dirty="0"/>
          </a:p>
          <a:p>
            <a:endParaRPr lang="en-US" sz="2200" b="1" u="sng" dirty="0"/>
          </a:p>
          <a:p>
            <a:pPr marL="285750" indent="-285750">
              <a:buFont typeface="Arial" panose="020B0604020202020204" pitchFamily="34" charset="0"/>
              <a:buChar char="•"/>
            </a:pPr>
            <a:r>
              <a:rPr lang="hi-IN" sz="2200" b="1" u="sng" dirty="0"/>
              <a:t>कंपनी शासन का अंत:</a:t>
            </a:r>
            <a:r>
              <a:rPr lang="hi-IN" sz="2200" dirty="0"/>
              <a:t> </a:t>
            </a:r>
            <a:r>
              <a:rPr lang="hi-IN" dirty="0"/>
              <a:t>1857 का महान विद्रोह आधुनिक भारत के इतिहास में एक ऐतिहासिक घटना था।</a:t>
            </a:r>
            <a:endParaRPr lang="en-US" dirty="0"/>
          </a:p>
          <a:p>
            <a:pPr marL="285750" indent="-285750">
              <a:buFont typeface="Arial" panose="020B0604020202020204" pitchFamily="34" charset="0"/>
              <a:buChar char="•"/>
            </a:pPr>
            <a:r>
              <a:rPr lang="hi-IN" dirty="0"/>
              <a:t>यह विद्रोह भारत में ईस्ट इंडिया कंपनी के शासन के अंत का कारण बना।</a:t>
            </a:r>
            <a:endParaRPr lang="en-US" dirty="0"/>
          </a:p>
          <a:p>
            <a:endParaRPr lang="en-US" dirty="0"/>
          </a:p>
          <a:p>
            <a:pPr marL="285750" indent="-285750">
              <a:buFont typeface="Arial" panose="020B0604020202020204" pitchFamily="34" charset="0"/>
              <a:buChar char="•"/>
            </a:pPr>
            <a:r>
              <a:rPr lang="hi-IN" sz="2200" b="1" u="sng" dirty="0"/>
              <a:t>ब्रिटिश राज का प्रत्यक्ष शासन</a:t>
            </a:r>
            <a:r>
              <a:rPr lang="hi-IN" b="1" dirty="0"/>
              <a:t>: </a:t>
            </a:r>
            <a:r>
              <a:rPr lang="hi-IN" dirty="0"/>
              <a:t>ब्रिटिश</a:t>
            </a:r>
            <a:r>
              <a:rPr lang="en-US" dirty="0"/>
              <a:t> </a:t>
            </a:r>
            <a:r>
              <a:rPr lang="hi-IN" dirty="0"/>
              <a:t>राज</a:t>
            </a:r>
            <a:r>
              <a:rPr lang="en-US" dirty="0"/>
              <a:t> </a:t>
            </a:r>
            <a:r>
              <a:rPr lang="hi-IN" dirty="0"/>
              <a:t>ने</a:t>
            </a:r>
            <a:r>
              <a:rPr lang="en-US" dirty="0"/>
              <a:t> </a:t>
            </a:r>
            <a:r>
              <a:rPr lang="hi-IN" dirty="0"/>
              <a:t>भारत</a:t>
            </a:r>
            <a:r>
              <a:rPr lang="en-US" dirty="0"/>
              <a:t> </a:t>
            </a:r>
            <a:r>
              <a:rPr lang="hi-IN" dirty="0"/>
              <a:t>के</a:t>
            </a:r>
            <a:r>
              <a:rPr lang="en-US" dirty="0"/>
              <a:t> </a:t>
            </a:r>
            <a:r>
              <a:rPr lang="hi-IN" dirty="0"/>
              <a:t>शासन</a:t>
            </a:r>
            <a:r>
              <a:rPr lang="en-US" dirty="0"/>
              <a:t> </a:t>
            </a:r>
            <a:r>
              <a:rPr lang="hi-IN" dirty="0"/>
              <a:t>की</a:t>
            </a:r>
            <a:r>
              <a:rPr lang="en-US" dirty="0"/>
              <a:t> </a:t>
            </a:r>
            <a:r>
              <a:rPr lang="hi-IN" dirty="0"/>
              <a:t>ज़िम्मेदारी</a:t>
            </a:r>
            <a:r>
              <a:rPr lang="en-US" dirty="0"/>
              <a:t> </a:t>
            </a:r>
            <a:r>
              <a:rPr lang="hi-IN" dirty="0"/>
              <a:t>सीधे</a:t>
            </a:r>
            <a:r>
              <a:rPr lang="en-US" dirty="0"/>
              <a:t> </a:t>
            </a:r>
            <a:r>
              <a:rPr lang="hi-IN" dirty="0"/>
              <a:t>अपने हाथों</a:t>
            </a:r>
            <a:r>
              <a:rPr lang="en-US" dirty="0"/>
              <a:t> </a:t>
            </a:r>
            <a:r>
              <a:rPr lang="hi-IN" dirty="0"/>
              <a:t>में</a:t>
            </a:r>
            <a:r>
              <a:rPr lang="en-US" dirty="0"/>
              <a:t> </a:t>
            </a:r>
            <a:r>
              <a:rPr lang="hi-IN" dirty="0"/>
              <a:t>ले</a:t>
            </a:r>
            <a:r>
              <a:rPr lang="en-US" dirty="0"/>
              <a:t> </a:t>
            </a:r>
            <a:r>
              <a:rPr lang="hi-IN" dirty="0"/>
              <a:t>ली।</a:t>
            </a:r>
            <a:endParaRPr lang="en-US" dirty="0"/>
          </a:p>
          <a:p>
            <a:pPr marL="285750" indent="-285750">
              <a:buFont typeface="Arial" panose="020B0604020202020204" pitchFamily="34" charset="0"/>
              <a:buChar char="•"/>
            </a:pPr>
            <a:r>
              <a:rPr lang="hi-IN" dirty="0"/>
              <a:t>इसकी घोषणा पहले वायसराय, लॉर्ड कैनिंग ने इलाहाबाद में की थी।</a:t>
            </a:r>
            <a:endParaRPr lang="en-US" dirty="0"/>
          </a:p>
          <a:p>
            <a:pPr marL="285750" indent="-285750">
              <a:buFont typeface="Arial" panose="020B0604020202020204" pitchFamily="34" charset="0"/>
              <a:buChar char="•"/>
            </a:pPr>
            <a:r>
              <a:rPr lang="hi-IN" dirty="0"/>
              <a:t>भारतीय प्रशासन को महारानी विक्टोरिया ने अपने अधिकार में ले लिया, जिसका प्रभाव ब्रिटिश संसद पर पड़ा।</a:t>
            </a:r>
            <a:endParaRPr lang="en-US" dirty="0"/>
          </a:p>
          <a:p>
            <a:pPr marL="285750" indent="-285750">
              <a:buFont typeface="Arial" panose="020B0604020202020204" pitchFamily="34" charset="0"/>
              <a:buChar char="•"/>
            </a:pPr>
            <a:r>
              <a:rPr lang="hi-IN" dirty="0"/>
              <a:t>भारत का</a:t>
            </a:r>
            <a:r>
              <a:rPr lang="en-US" dirty="0"/>
              <a:t> </a:t>
            </a:r>
            <a:r>
              <a:rPr lang="hi-IN" dirty="0"/>
              <a:t>कार्यालय</a:t>
            </a:r>
            <a:r>
              <a:rPr lang="en-US" dirty="0"/>
              <a:t> </a:t>
            </a:r>
            <a:r>
              <a:rPr lang="hi-IN" dirty="0"/>
              <a:t>देश</a:t>
            </a:r>
            <a:r>
              <a:rPr lang="en-US" dirty="0"/>
              <a:t> </a:t>
            </a:r>
            <a:r>
              <a:rPr lang="hi-IN" dirty="0"/>
              <a:t>के</a:t>
            </a:r>
            <a:r>
              <a:rPr lang="en-US" dirty="0"/>
              <a:t> </a:t>
            </a:r>
            <a:r>
              <a:rPr lang="hi-IN" dirty="0"/>
              <a:t>शासन</a:t>
            </a:r>
            <a:r>
              <a:rPr lang="en-US" dirty="0"/>
              <a:t> </a:t>
            </a:r>
            <a:r>
              <a:rPr lang="hi-IN" dirty="0"/>
              <a:t>और</a:t>
            </a:r>
            <a:r>
              <a:rPr lang="en-US" dirty="0"/>
              <a:t> </a:t>
            </a:r>
            <a:r>
              <a:rPr lang="hi-IN" dirty="0"/>
              <a:t>प्रशासन</a:t>
            </a:r>
            <a:r>
              <a:rPr lang="en-US" dirty="0"/>
              <a:t> </a:t>
            </a:r>
            <a:r>
              <a:rPr lang="hi-IN" dirty="0"/>
              <a:t>को</a:t>
            </a:r>
            <a:r>
              <a:rPr lang="en-US" dirty="0"/>
              <a:t> </a:t>
            </a:r>
            <a:r>
              <a:rPr lang="hi-IN" dirty="0"/>
              <a:t>संभालने</a:t>
            </a:r>
            <a:r>
              <a:rPr lang="en-US" dirty="0"/>
              <a:t> </a:t>
            </a:r>
            <a:r>
              <a:rPr lang="hi-IN" dirty="0"/>
              <a:t>के</a:t>
            </a:r>
            <a:r>
              <a:rPr lang="en-US" dirty="0"/>
              <a:t> </a:t>
            </a:r>
            <a:r>
              <a:rPr lang="hi-IN" dirty="0"/>
              <a:t>लिये</a:t>
            </a:r>
            <a:r>
              <a:rPr lang="en-US" dirty="0"/>
              <a:t> </a:t>
            </a:r>
            <a:r>
              <a:rPr lang="hi-IN" dirty="0"/>
              <a:t>बनाया</a:t>
            </a:r>
            <a:r>
              <a:rPr lang="en-US" dirty="0"/>
              <a:t> </a:t>
            </a:r>
            <a:r>
              <a:rPr lang="hi-IN" dirty="0"/>
              <a:t>गया</a:t>
            </a:r>
            <a:r>
              <a:rPr lang="en-US" dirty="0"/>
              <a:t> </a:t>
            </a:r>
            <a:r>
              <a:rPr lang="hi-IN" dirty="0"/>
              <a:t>था।</a:t>
            </a:r>
            <a:endParaRPr lang="en-US" dirty="0"/>
          </a:p>
          <a:p>
            <a:endParaRPr lang="en-US" dirty="0"/>
          </a:p>
          <a:p>
            <a:pPr marL="285750" indent="-285750">
              <a:buFont typeface="Arial" panose="020B0604020202020204" pitchFamily="34" charset="0"/>
              <a:buChar char="•"/>
            </a:pPr>
            <a:r>
              <a:rPr lang="hi-IN" sz="2200" b="1" u="sng" dirty="0"/>
              <a:t>धार्मिक सहिष्णुता:</a:t>
            </a:r>
            <a:r>
              <a:rPr lang="hi-IN" b="1" dirty="0"/>
              <a:t> </a:t>
            </a:r>
            <a:r>
              <a:rPr lang="hi-IN" dirty="0"/>
              <a:t>अंग्रेज़ों ने यह वादा किया कि वे भारत के लोगों के धर्म एवं सामाजिक रीति-रिवाज़ों और परंपराओं का सम्मान करेंगे।</a:t>
            </a:r>
            <a:endParaRPr lang="en-US" dirty="0"/>
          </a:p>
          <a:p>
            <a:endParaRPr lang="en-US" dirty="0"/>
          </a:p>
          <a:p>
            <a:pPr marL="342900" indent="-342900">
              <a:buFont typeface="Arial" panose="020B0604020202020204" pitchFamily="34" charset="0"/>
              <a:buChar char="•"/>
            </a:pPr>
            <a:r>
              <a:rPr lang="hi-IN" sz="2200" b="1" u="sng" dirty="0"/>
              <a:t>प्रशासनिक परिवर्तन:</a:t>
            </a:r>
            <a:r>
              <a:rPr lang="hi-IN" b="1" dirty="0"/>
              <a:t> </a:t>
            </a:r>
            <a:r>
              <a:rPr lang="hi-IN" dirty="0"/>
              <a:t>भारत के गवर्नर जनरल के पद को वायसराय के पद से स्थानांतरित किया गया।</a:t>
            </a:r>
            <a:r>
              <a:rPr lang="en-US" dirty="0"/>
              <a:t> </a:t>
            </a:r>
          </a:p>
          <a:p>
            <a:pPr marL="285750" indent="-285750">
              <a:buFont typeface="Arial" panose="020B0604020202020204" pitchFamily="34" charset="0"/>
              <a:buChar char="•"/>
            </a:pPr>
            <a:r>
              <a:rPr lang="hi-IN" dirty="0"/>
              <a:t>भारतीय शासकों के अधिकारों को मान्यता दी गई थी।</a:t>
            </a:r>
            <a:r>
              <a:rPr lang="en-US" dirty="0"/>
              <a:t> </a:t>
            </a:r>
          </a:p>
          <a:p>
            <a:pPr marL="285750" indent="-285750">
              <a:buFont typeface="Arial" panose="020B0604020202020204" pitchFamily="34" charset="0"/>
              <a:buChar char="•"/>
            </a:pPr>
            <a:r>
              <a:rPr lang="hi-IN" dirty="0"/>
              <a:t>व्यपगत के सिद्धांत को समाप्त कर दिया गया था।</a:t>
            </a:r>
            <a:endParaRPr lang="en-US" dirty="0"/>
          </a:p>
          <a:p>
            <a:pPr marL="285750" indent="-285750">
              <a:buFont typeface="Arial" panose="020B0604020202020204" pitchFamily="34" charset="0"/>
              <a:buChar char="•"/>
            </a:pPr>
            <a:r>
              <a:rPr lang="hi-IN" dirty="0"/>
              <a:t>अपनी रियासतों को दत्तक पुत्रों को सौंपने की छूट दे दी गई थी।</a:t>
            </a:r>
            <a:endParaRPr lang="en-US" dirty="0"/>
          </a:p>
          <a:p>
            <a:endParaRPr lang="hi-IN" dirty="0"/>
          </a:p>
          <a:p>
            <a:pPr marL="342900" indent="-342900">
              <a:buFont typeface="Arial" panose="020B0604020202020204" pitchFamily="34" charset="0"/>
              <a:buChar char="•"/>
            </a:pPr>
            <a:r>
              <a:rPr lang="hi-IN" sz="2200" b="1" u="sng" dirty="0"/>
              <a:t>सैन्य पुनर्गठन:</a:t>
            </a:r>
            <a:r>
              <a:rPr lang="hi-IN" sz="2200" u="sng" dirty="0"/>
              <a:t> </a:t>
            </a:r>
            <a:r>
              <a:rPr lang="hi-IN" dirty="0"/>
              <a:t>सेना</a:t>
            </a:r>
            <a:r>
              <a:rPr lang="en-US" dirty="0"/>
              <a:t> </a:t>
            </a:r>
            <a:r>
              <a:rPr lang="hi-IN" dirty="0"/>
              <a:t>में</a:t>
            </a:r>
            <a:r>
              <a:rPr lang="en-US" dirty="0"/>
              <a:t> </a:t>
            </a:r>
            <a:r>
              <a:rPr lang="hi-IN" dirty="0"/>
              <a:t>भारतीय</a:t>
            </a:r>
            <a:r>
              <a:rPr lang="en-US" dirty="0"/>
              <a:t> </a:t>
            </a:r>
            <a:r>
              <a:rPr lang="hi-IN" dirty="0"/>
              <a:t>सिपाहियों</a:t>
            </a:r>
            <a:r>
              <a:rPr lang="en-US" dirty="0"/>
              <a:t> </a:t>
            </a:r>
            <a:r>
              <a:rPr lang="hi-IN" dirty="0"/>
              <a:t>का</a:t>
            </a:r>
            <a:r>
              <a:rPr lang="en-US" dirty="0"/>
              <a:t> </a:t>
            </a:r>
            <a:r>
              <a:rPr lang="hi-IN" dirty="0"/>
              <a:t>अनुपात</a:t>
            </a:r>
            <a:r>
              <a:rPr lang="en-US" dirty="0"/>
              <a:t> </a:t>
            </a:r>
            <a:r>
              <a:rPr lang="hi-IN" dirty="0"/>
              <a:t>कम</a:t>
            </a:r>
            <a:r>
              <a:rPr lang="en-US" dirty="0"/>
              <a:t> </a:t>
            </a:r>
            <a:r>
              <a:rPr lang="hi-IN" dirty="0"/>
              <a:t>करने</a:t>
            </a:r>
            <a:r>
              <a:rPr lang="en-US" dirty="0"/>
              <a:t> </a:t>
            </a:r>
            <a:r>
              <a:rPr lang="hi-IN" dirty="0"/>
              <a:t>और</a:t>
            </a:r>
            <a:r>
              <a:rPr lang="en-US" dirty="0"/>
              <a:t> </a:t>
            </a:r>
            <a:r>
              <a:rPr lang="hi-IN" dirty="0"/>
              <a:t>यूरोपीय</a:t>
            </a:r>
            <a:r>
              <a:rPr lang="en-US" dirty="0"/>
              <a:t> </a:t>
            </a:r>
            <a:r>
              <a:rPr lang="hi-IN" dirty="0"/>
              <a:t>सिपाहियों की</a:t>
            </a:r>
            <a:r>
              <a:rPr lang="en-US" dirty="0"/>
              <a:t> </a:t>
            </a:r>
            <a:r>
              <a:rPr lang="hi-IN" dirty="0"/>
              <a:t>संख्या</a:t>
            </a:r>
            <a:r>
              <a:rPr lang="en-US" dirty="0"/>
              <a:t> </a:t>
            </a:r>
            <a:r>
              <a:rPr lang="hi-IN" dirty="0"/>
              <a:t>बढ़ाने का</a:t>
            </a:r>
            <a:r>
              <a:rPr lang="en-US" dirty="0"/>
              <a:t> </a:t>
            </a:r>
            <a:r>
              <a:rPr lang="hi-IN" dirty="0"/>
              <a:t>निर्णय लिया गया</a:t>
            </a:r>
            <a:r>
              <a:rPr lang="en-US" dirty="0"/>
              <a:t> </a:t>
            </a:r>
            <a:r>
              <a:rPr lang="hi-IN" dirty="0"/>
              <a:t>लेकिन शस्त्रागार</a:t>
            </a:r>
            <a:r>
              <a:rPr lang="en-US" dirty="0"/>
              <a:t> </a:t>
            </a:r>
            <a:r>
              <a:rPr lang="hi-IN" dirty="0"/>
              <a:t>ब्रिटिश</a:t>
            </a:r>
            <a:r>
              <a:rPr lang="en-US" dirty="0"/>
              <a:t> </a:t>
            </a:r>
            <a:r>
              <a:rPr lang="hi-IN" dirty="0"/>
              <a:t>शासन के</a:t>
            </a:r>
            <a:r>
              <a:rPr lang="en-US" dirty="0"/>
              <a:t> </a:t>
            </a:r>
            <a:r>
              <a:rPr lang="hi-IN" dirty="0"/>
              <a:t>हाथों में</a:t>
            </a:r>
            <a:r>
              <a:rPr lang="en-US" dirty="0"/>
              <a:t> </a:t>
            </a:r>
            <a:r>
              <a:rPr lang="hi-IN" dirty="0"/>
              <a:t>रहा।</a:t>
            </a:r>
            <a:r>
              <a:rPr lang="en-US" dirty="0"/>
              <a:t> </a:t>
            </a:r>
            <a:r>
              <a:rPr lang="hi-IN" dirty="0"/>
              <a:t>बंगाल की</a:t>
            </a:r>
            <a:r>
              <a:rPr lang="en-US" dirty="0"/>
              <a:t> </a:t>
            </a:r>
            <a:r>
              <a:rPr lang="hi-IN" dirty="0"/>
              <a:t>सेना के</a:t>
            </a:r>
            <a:r>
              <a:rPr lang="en-US" dirty="0"/>
              <a:t> </a:t>
            </a:r>
            <a:r>
              <a:rPr lang="hi-IN" dirty="0"/>
              <a:t>प्रभुत्व को</a:t>
            </a:r>
            <a:r>
              <a:rPr lang="en-US" dirty="0"/>
              <a:t> </a:t>
            </a:r>
            <a:r>
              <a:rPr lang="hi-IN" dirty="0"/>
              <a:t>समाप्त करने के</a:t>
            </a:r>
            <a:r>
              <a:rPr lang="en-US" dirty="0"/>
              <a:t> </a:t>
            </a:r>
            <a:r>
              <a:rPr lang="hi-IN" dirty="0"/>
              <a:t>लिये यह</a:t>
            </a:r>
            <a:r>
              <a:rPr lang="en-US" dirty="0"/>
              <a:t> </a:t>
            </a:r>
            <a:r>
              <a:rPr lang="hi-IN" dirty="0"/>
              <a:t>योजना</a:t>
            </a:r>
            <a:r>
              <a:rPr lang="en-US" dirty="0"/>
              <a:t> </a:t>
            </a:r>
            <a:r>
              <a:rPr lang="hi-IN" dirty="0"/>
              <a:t>बनाई गई थी।</a:t>
            </a:r>
          </a:p>
          <a:p>
            <a:pPr marL="285750" indent="-285750">
              <a:buFont typeface="Arial" panose="020B0604020202020204" pitchFamily="34" charset="0"/>
              <a:buChar char="•"/>
            </a:pPr>
            <a:endParaRPr lang="en-US" dirty="0"/>
          </a:p>
          <a:p>
            <a:endParaRPr lang="en-US" dirty="0"/>
          </a:p>
          <a:p>
            <a:endParaRPr lang="hi-IN" dirty="0"/>
          </a:p>
          <a:p>
            <a:pPr marL="285750" indent="-285750">
              <a:buFont typeface="Arial" panose="020B0604020202020204" pitchFamily="34" charset="0"/>
              <a:buChar char="•"/>
            </a:pPr>
            <a:endParaRPr lang="hi-IN" dirty="0"/>
          </a:p>
          <a:p>
            <a:br>
              <a:rPr lang="hi-IN" dirty="0"/>
            </a:br>
            <a:endParaRPr lang="hi-IN" dirty="0"/>
          </a:p>
          <a:p>
            <a:endParaRPr lang="hi-IN" dirty="0"/>
          </a:p>
        </p:txBody>
      </p:sp>
    </p:spTree>
    <p:extLst>
      <p:ext uri="{BB962C8B-B14F-4D97-AF65-F5344CB8AC3E}">
        <p14:creationId xmlns:p14="http://schemas.microsoft.com/office/powerpoint/2010/main" val="4161260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332</TotalTime>
  <Words>506</Words>
  <Application>Microsoft Office PowerPoint</Application>
  <PresentationFormat>Widescreen</PresentationFormat>
  <Paragraphs>153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-apple-system</vt:lpstr>
      <vt:lpstr>Arial</vt:lpstr>
      <vt:lpstr>Calibri</vt:lpstr>
      <vt:lpstr>Calibri Light</vt:lpstr>
      <vt:lpstr>Helvetica Neue</vt:lpstr>
      <vt:lpstr>Wingdings</vt:lpstr>
      <vt:lpstr>Office Theme</vt:lpstr>
      <vt:lpstr>MADE BY ASSISTANT PROFESSOR DR. SAJJAN SINGH RATHORE</vt:lpstr>
      <vt:lpstr>1857 की क्रांति  </vt:lpstr>
      <vt:lpstr>1857 की क्रांति का स्वरूप </vt:lpstr>
      <vt:lpstr>1857 की क्रांति के राजनीतिक कारण:- </vt:lpstr>
      <vt:lpstr>1857 की क्रांति के सैनिक कारण:-</vt:lpstr>
      <vt:lpstr>PowerPoint Presentation</vt:lpstr>
      <vt:lpstr>PowerPoint Presentation</vt:lpstr>
      <vt:lpstr>PowerPoint Presentation</vt:lpstr>
      <vt:lpstr>PowerPoint Presentation</vt:lpstr>
      <vt:lpstr> निष्कर्ष:-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ashweta8640@gmail.com</dc:creator>
  <cp:lastModifiedBy>ashweta8640@gmail.com</cp:lastModifiedBy>
  <cp:revision>25</cp:revision>
  <dcterms:created xsi:type="dcterms:W3CDTF">2024-05-08T07:08:55Z</dcterms:created>
  <dcterms:modified xsi:type="dcterms:W3CDTF">2024-05-09T07:03:15Z</dcterms:modified>
</cp:coreProperties>
</file>